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wma" ContentType="audio/x-ms-wma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3"/>
  </p:notes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1" r:id="rId15"/>
    <p:sldId id="272" r:id="rId16"/>
    <p:sldId id="270" r:id="rId17"/>
    <p:sldId id="273" r:id="rId18"/>
    <p:sldId id="274" r:id="rId19"/>
    <p:sldId id="275" r:id="rId20"/>
    <p:sldId id="276" r:id="rId21"/>
    <p:sldId id="277" r:id="rId22"/>
    <p:sldId id="278" r:id="rId23"/>
    <p:sldId id="280" r:id="rId24"/>
    <p:sldId id="279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5" r:id="rId39"/>
    <p:sldId id="294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5" r:id="rId48"/>
    <p:sldId id="306" r:id="rId49"/>
    <p:sldId id="303" r:id="rId50"/>
    <p:sldId id="304" r:id="rId51"/>
    <p:sldId id="307" r:id="rId52"/>
    <p:sldId id="308" r:id="rId53"/>
    <p:sldId id="309" r:id="rId54"/>
    <p:sldId id="310" r:id="rId55"/>
    <p:sldId id="312" r:id="rId56"/>
    <p:sldId id="311" r:id="rId57"/>
    <p:sldId id="313" r:id="rId58"/>
    <p:sldId id="314" r:id="rId59"/>
    <p:sldId id="315" r:id="rId60"/>
    <p:sldId id="316" r:id="rId61"/>
    <p:sldId id="317" r:id="rId62"/>
    <p:sldId id="318" r:id="rId63"/>
    <p:sldId id="323" r:id="rId64"/>
    <p:sldId id="319" r:id="rId65"/>
    <p:sldId id="320" r:id="rId66"/>
    <p:sldId id="321" r:id="rId67"/>
    <p:sldId id="322" r:id="rId68"/>
    <p:sldId id="324" r:id="rId69"/>
    <p:sldId id="325" r:id="rId70"/>
    <p:sldId id="326" r:id="rId71"/>
    <p:sldId id="327" r:id="rId72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994" autoAdjust="0"/>
    <p:restoredTop sz="95401" autoAdjust="0"/>
  </p:normalViewPr>
  <p:slideViewPr>
    <p:cSldViewPr>
      <p:cViewPr varScale="1">
        <p:scale>
          <a:sx n="109" d="100"/>
          <a:sy n="109" d="100"/>
        </p:scale>
        <p:origin x="-1272" y="-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67" d="100"/>
          <a:sy n="67" d="100"/>
        </p:scale>
        <p:origin x="-2880" y="-12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58E5FC-B59C-4D32-AB84-63F4B93C2181}" type="datetimeFigureOut">
              <a:rPr lang="zh-CN" altLang="en-US" smtClean="0"/>
              <a:t>2020/6/15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8D4E54-BFCC-48B2-B10A-90C4FFCBAF5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72423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8D4E54-BFCC-48B2-B10A-90C4FFCBAF5A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62314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2020/6/15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2020/6/15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2020/6/15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2020/6/15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2020/6/15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2020/6/15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2020/6/15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2020/6/15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2020/6/15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2020/6/15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2020/6/15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2020/6/15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&#22823;&#32434;.pptx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://www.baidu.com/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wmf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jpg"/><Relationship Id="rId5" Type="http://schemas.openxmlformats.org/officeDocument/2006/relationships/image" Target="../media/image41.jpeg"/><Relationship Id="rId4" Type="http://schemas.openxmlformats.org/officeDocument/2006/relationships/image" Target="../media/image4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wma"/><Relationship Id="rId1" Type="http://schemas.microsoft.com/office/2007/relationships/media" Target="../media/media1.wma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1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4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5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467544" y="2780928"/>
            <a:ext cx="8229600" cy="1143000"/>
          </a:xfrm>
        </p:spPr>
        <p:txBody>
          <a:bodyPr/>
          <a:lstStyle/>
          <a:p>
            <a:r>
              <a:rPr lang="en-US" altLang="zh-CN" dirty="0" smtClean="0"/>
              <a:t>Office2010-PowerPoint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32559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幻灯片背景设置</a:t>
            </a:r>
            <a:endParaRPr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200" y="1412776"/>
            <a:ext cx="2571750" cy="4371975"/>
          </a:xfrm>
        </p:spPr>
      </p:pic>
      <p:sp>
        <p:nvSpPr>
          <p:cNvPr id="6" name="TextBox 5"/>
          <p:cNvSpPr txBox="1"/>
          <p:nvPr/>
        </p:nvSpPr>
        <p:spPr>
          <a:xfrm>
            <a:off x="3779912" y="1556792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设置背景格式</a:t>
            </a:r>
            <a:endParaRPr lang="zh-CN" altLang="en-US" dirty="0"/>
          </a:p>
        </p:txBody>
      </p:sp>
      <p:sp>
        <p:nvSpPr>
          <p:cNvPr id="7" name="右箭头 6"/>
          <p:cNvSpPr/>
          <p:nvPr/>
        </p:nvSpPr>
        <p:spPr>
          <a:xfrm>
            <a:off x="2699792" y="1628800"/>
            <a:ext cx="504056" cy="2160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TextBox 7"/>
          <p:cNvSpPr txBox="1"/>
          <p:nvPr/>
        </p:nvSpPr>
        <p:spPr>
          <a:xfrm>
            <a:off x="395536" y="1556792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右键单击幻灯片</a:t>
            </a:r>
            <a:endParaRPr lang="zh-CN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668344" y="4509120"/>
            <a:ext cx="1152128" cy="1800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2636912"/>
            <a:ext cx="3139466" cy="314647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79512" y="2852936"/>
            <a:ext cx="576064" cy="1800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cxnSp>
        <p:nvCxnSpPr>
          <p:cNvPr id="13" name="直接箭头连接符 12"/>
          <p:cNvCxnSpPr/>
          <p:nvPr/>
        </p:nvCxnSpPr>
        <p:spPr>
          <a:xfrm>
            <a:off x="827584" y="2942936"/>
            <a:ext cx="2952328" cy="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88468" y="3089024"/>
            <a:ext cx="576064" cy="4680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cxnSp>
        <p:nvCxnSpPr>
          <p:cNvPr id="16" name="直接箭头连接符 15"/>
          <p:cNvCxnSpPr/>
          <p:nvPr/>
        </p:nvCxnSpPr>
        <p:spPr>
          <a:xfrm>
            <a:off x="825758" y="3323024"/>
            <a:ext cx="2810138" cy="1186096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923928" y="2348880"/>
            <a:ext cx="23762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设置幻灯片背景，可以使用图片、纹理、图案等，默认为白色填充</a:t>
            </a:r>
            <a:endParaRPr lang="zh-CN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3812781" y="4210149"/>
            <a:ext cx="23762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只有当填充是图片或纹理时可以设置</a:t>
            </a:r>
            <a:endParaRPr lang="zh-CN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2636740" y="5517232"/>
            <a:ext cx="682238" cy="1800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cxnSp>
        <p:nvCxnSpPr>
          <p:cNvPr id="22" name="直接箭头连接符 21"/>
          <p:cNvCxnSpPr/>
          <p:nvPr/>
        </p:nvCxnSpPr>
        <p:spPr>
          <a:xfrm>
            <a:off x="3347864" y="5671863"/>
            <a:ext cx="288032" cy="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902284" y="5374957"/>
            <a:ext cx="23762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将修改应用到所有的幻灯片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12132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8" grpId="0"/>
      <p:bldP spid="9" grpId="0" animBg="1"/>
      <p:bldP spid="11" grpId="0" animBg="1"/>
      <p:bldP spid="15" grpId="0" animBg="1"/>
      <p:bldP spid="18" grpId="0"/>
      <p:bldP spid="19" grpId="0"/>
      <p:bldP spid="21" grpId="0" animBg="1"/>
      <p:bldP spid="2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7544" y="44624"/>
            <a:ext cx="8136904" cy="864096"/>
          </a:xfrm>
        </p:spPr>
        <p:txBody>
          <a:bodyPr>
            <a:normAutofit/>
          </a:bodyPr>
          <a:lstStyle/>
          <a:p>
            <a:r>
              <a:rPr lang="zh-CN" altLang="en-US" sz="3600" dirty="0"/>
              <a:t>占位符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79512" y="1052736"/>
            <a:ext cx="8856984" cy="1828799"/>
          </a:xfrm>
        </p:spPr>
        <p:txBody>
          <a:bodyPr>
            <a:normAutofit fontScale="92500" lnSpcReduction="20000"/>
          </a:bodyPr>
          <a:lstStyle/>
          <a:p>
            <a:r>
              <a:rPr lang="zh-CN" altLang="en-US" dirty="0"/>
              <a:t>用于幻灯片上，就表现为一个虚框，虚框内部往往有“单击此处添加标题”之类的提示语，一旦鼠标点击之后，提示语会自动</a:t>
            </a:r>
            <a:r>
              <a:rPr lang="zh-CN" altLang="en-US" dirty="0" smtClean="0"/>
              <a:t>消。</a:t>
            </a:r>
            <a:endParaRPr lang="en-US" altLang="zh-CN" dirty="0" smtClean="0"/>
          </a:p>
          <a:p>
            <a:r>
              <a:rPr lang="zh-CN" altLang="en-US" dirty="0" smtClean="0"/>
              <a:t>幻灯片能</a:t>
            </a:r>
            <a:r>
              <a:rPr lang="zh-CN" altLang="en-US" dirty="0"/>
              <a:t>起到规划幻灯片结构的作用</a:t>
            </a:r>
            <a:r>
              <a:rPr lang="zh-CN" altLang="en-US" dirty="0" smtClean="0"/>
              <a:t>。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3068960"/>
            <a:ext cx="5926121" cy="348205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483768" y="4365104"/>
            <a:ext cx="1368152" cy="7920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cxnSp>
        <p:nvCxnSpPr>
          <p:cNvPr id="7" name="直接箭头连接符 6"/>
          <p:cNvCxnSpPr/>
          <p:nvPr/>
        </p:nvCxnSpPr>
        <p:spPr>
          <a:xfrm flipV="1">
            <a:off x="4067944" y="4196987"/>
            <a:ext cx="2304256" cy="384141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563108" y="3596823"/>
            <a:ext cx="23762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这些图形代表占位符可以添加的对象，这种内容占位符可以添加所有对象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16221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1143000"/>
          </a:xfrm>
        </p:spPr>
        <p:txBody>
          <a:bodyPr/>
          <a:lstStyle/>
          <a:p>
            <a:r>
              <a:rPr lang="zh-CN" altLang="en-US" dirty="0" smtClean="0"/>
              <a:t>其他占位符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1412776"/>
            <a:ext cx="6816784" cy="4525963"/>
          </a:xfrm>
        </p:spPr>
      </p:pic>
    </p:spTree>
    <p:extLst>
      <p:ext uri="{BB962C8B-B14F-4D97-AF65-F5344CB8AC3E}">
        <p14:creationId xmlns:p14="http://schemas.microsoft.com/office/powerpoint/2010/main" val="3438734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7544" y="44624"/>
            <a:ext cx="8229600" cy="1080120"/>
          </a:xfrm>
        </p:spPr>
        <p:txBody>
          <a:bodyPr/>
          <a:lstStyle/>
          <a:p>
            <a:r>
              <a:rPr lang="zh-CN" altLang="en-US" dirty="0" smtClean="0"/>
              <a:t>占位符与文本框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1520" y="1124744"/>
            <a:ext cx="8748464" cy="2620887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占位符输入文字时与文本框没有太大的区别。</a:t>
            </a:r>
            <a:endParaRPr lang="en-US" altLang="zh-CN" dirty="0" smtClean="0"/>
          </a:p>
          <a:p>
            <a:r>
              <a:rPr lang="zh-CN" altLang="en-US" dirty="0" smtClean="0"/>
              <a:t>文本框与占位符都使用绘图工具进行设置。</a:t>
            </a:r>
            <a:endParaRPr lang="en-US" altLang="zh-CN" dirty="0" smtClean="0"/>
          </a:p>
          <a:p>
            <a:r>
              <a:rPr lang="zh-CN" altLang="en-US" dirty="0"/>
              <a:t>占位</a:t>
            </a:r>
            <a:r>
              <a:rPr lang="zh-CN" altLang="en-US" dirty="0" smtClean="0"/>
              <a:t>符中的内容会显示在</a:t>
            </a:r>
            <a:r>
              <a:rPr lang="zh-CN" altLang="en-US" dirty="0" smtClean="0">
                <a:hlinkClick r:id="rId2" action="ppaction://hlinkpres?slideindex=1&amp;slidetitle="/>
              </a:rPr>
              <a:t>大纲</a:t>
            </a:r>
            <a:r>
              <a:rPr lang="zh-CN" altLang="en-US" dirty="0" smtClean="0"/>
              <a:t>中，文本框不会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696" y="4365104"/>
            <a:ext cx="4514850" cy="14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424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1143000"/>
          </a:xfrm>
        </p:spPr>
        <p:txBody>
          <a:bodyPr/>
          <a:lstStyle/>
          <a:p>
            <a:r>
              <a:rPr lang="zh-CN" altLang="en-US" dirty="0" smtClean="0"/>
              <a:t>超链接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3717032"/>
            <a:ext cx="4305300" cy="1400175"/>
          </a:xfrm>
        </p:spPr>
      </p:pic>
      <p:sp>
        <p:nvSpPr>
          <p:cNvPr id="5" name="TextBox 4"/>
          <p:cNvSpPr txBox="1"/>
          <p:nvPr/>
        </p:nvSpPr>
        <p:spPr>
          <a:xfrm>
            <a:off x="683568" y="1268760"/>
            <a:ext cx="74888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超</a:t>
            </a:r>
            <a:r>
              <a:rPr lang="zh-CN" altLang="en-US" dirty="0" smtClean="0"/>
              <a:t>链接可以通过点击某些内容，打开其他的文件或者网页，来展示更多的相关内容，比如我们前面讲解大纲是，点击大纲以后，就打开了介绍大纲的</a:t>
            </a:r>
            <a:r>
              <a:rPr lang="en-US" altLang="zh-CN" dirty="0" smtClean="0"/>
              <a:t>PPT</a:t>
            </a:r>
            <a:r>
              <a:rPr lang="zh-CN" altLang="en-US" dirty="0" smtClean="0"/>
              <a:t>。</a:t>
            </a:r>
            <a:endParaRPr lang="zh-CN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491880" y="2780928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插入</a:t>
            </a:r>
            <a:endParaRPr lang="zh-CN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631723" y="2780928"/>
            <a:ext cx="1100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超链接</a:t>
            </a:r>
          </a:p>
        </p:txBody>
      </p:sp>
      <p:sp>
        <p:nvSpPr>
          <p:cNvPr id="8" name="右箭头 7"/>
          <p:cNvSpPr/>
          <p:nvPr/>
        </p:nvSpPr>
        <p:spPr>
          <a:xfrm>
            <a:off x="4572000" y="2788176"/>
            <a:ext cx="576064" cy="3913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331640" y="3861048"/>
            <a:ext cx="576000" cy="3240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903530" y="4185894"/>
            <a:ext cx="576000" cy="5400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9552" y="2638653"/>
            <a:ext cx="16561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/>
              <a:t>选中要设置超链接的文字</a:t>
            </a:r>
            <a:endParaRPr lang="zh-CN" altLang="en-US" dirty="0"/>
          </a:p>
        </p:txBody>
      </p:sp>
      <p:sp>
        <p:nvSpPr>
          <p:cNvPr id="12" name="右箭头 11"/>
          <p:cNvSpPr/>
          <p:nvPr/>
        </p:nvSpPr>
        <p:spPr>
          <a:xfrm>
            <a:off x="2483768" y="2769895"/>
            <a:ext cx="576064" cy="3913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2405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 animBg="1"/>
      <p:bldP spid="9" grpId="0" animBg="1"/>
      <p:bldP spid="10" grpId="0" animBg="1"/>
      <p:bldP spid="1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9" y="676553"/>
            <a:ext cx="4680000" cy="22088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91487" y="952342"/>
            <a:ext cx="720078" cy="6120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43607" y="1394223"/>
            <a:ext cx="445530" cy="34023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403648" y="2276872"/>
            <a:ext cx="3154870" cy="34023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436096" y="718797"/>
            <a:ext cx="345638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链接打开文件或网页。</a:t>
            </a:r>
            <a:endParaRPr lang="en-US" altLang="zh-CN" dirty="0" smtClean="0"/>
          </a:p>
          <a:p>
            <a:r>
              <a:rPr lang="zh-CN" altLang="en-US" dirty="0" smtClean="0"/>
              <a:t>打开当前文件夹的文件，我们最好把要链接的文件与</a:t>
            </a:r>
            <a:r>
              <a:rPr lang="en-US" altLang="zh-CN" dirty="0" smtClean="0"/>
              <a:t>PPT</a:t>
            </a:r>
            <a:r>
              <a:rPr lang="zh-CN" altLang="en-US" dirty="0" smtClean="0"/>
              <a:t>放在一个文件夹下，这样就不会因为电脑不同找不到文件。</a:t>
            </a:r>
            <a:endParaRPr lang="en-US" altLang="zh-CN" dirty="0" smtClean="0"/>
          </a:p>
          <a:p>
            <a:r>
              <a:rPr lang="zh-CN" altLang="en-US" dirty="0" smtClean="0"/>
              <a:t>可以直接输入网站地址，链接到某个网页</a:t>
            </a:r>
            <a:endParaRPr lang="zh-CN" altLang="en-US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188" y="3501008"/>
            <a:ext cx="4680000" cy="220885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78188" y="4221088"/>
            <a:ext cx="593410" cy="6120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43606" y="4050968"/>
            <a:ext cx="1512169" cy="13680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436096" y="4005268"/>
            <a:ext cx="34563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链接打开本文档中的位置。</a:t>
            </a:r>
            <a:endParaRPr lang="en-US" altLang="zh-CN" dirty="0" smtClean="0"/>
          </a:p>
          <a:p>
            <a:r>
              <a:rPr lang="zh-CN" altLang="en-US" dirty="0" smtClean="0"/>
              <a:t>本文档中所有的幻灯片都会显示出来，选择一个需要链接到幻灯片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706461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9" grpId="0" animBg="1"/>
      <p:bldP spid="10" grpId="0" uiExpand="1" build="p"/>
      <p:bldP spid="12" grpId="0" animBg="1"/>
      <p:bldP spid="13" grpId="0" animBg="1"/>
      <p:bldP spid="14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文本框与形状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2276872"/>
            <a:ext cx="5105400" cy="1447800"/>
          </a:xfrm>
        </p:spPr>
      </p:pic>
      <p:sp>
        <p:nvSpPr>
          <p:cNvPr id="5" name="TextBox 4"/>
          <p:cNvSpPr txBox="1"/>
          <p:nvPr/>
        </p:nvSpPr>
        <p:spPr>
          <a:xfrm>
            <a:off x="1331640" y="2420888"/>
            <a:ext cx="648072" cy="3693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555776" y="2757954"/>
            <a:ext cx="648072" cy="6480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83568" y="1700808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插入</a:t>
            </a:r>
            <a:endParaRPr lang="zh-CN" altLang="en-US" dirty="0"/>
          </a:p>
        </p:txBody>
      </p:sp>
      <p:sp>
        <p:nvSpPr>
          <p:cNvPr id="8" name="右箭头 7"/>
          <p:cNvSpPr/>
          <p:nvPr/>
        </p:nvSpPr>
        <p:spPr>
          <a:xfrm>
            <a:off x="2087724" y="1700808"/>
            <a:ext cx="540060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347864" y="1700808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形状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208" y="1025501"/>
            <a:ext cx="2397295" cy="583249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67544" y="4653931"/>
            <a:ext cx="52565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文本框与形状的使用与</a:t>
            </a:r>
            <a:r>
              <a:rPr lang="en-US" altLang="zh-CN" sz="2400" dirty="0" smtClean="0"/>
              <a:t>word</a:t>
            </a:r>
            <a:r>
              <a:rPr lang="zh-CN" altLang="en-US" sz="2400" dirty="0" smtClean="0"/>
              <a:t>中的相同。</a:t>
            </a:r>
            <a:endParaRPr lang="en-US" altLang="zh-CN" sz="2400" dirty="0" smtClean="0"/>
          </a:p>
          <a:p>
            <a:r>
              <a:rPr lang="zh-CN" altLang="en-US" sz="2400" dirty="0" smtClean="0"/>
              <a:t>但是</a:t>
            </a:r>
            <a:r>
              <a:rPr lang="en-US" altLang="zh-CN" sz="2400" dirty="0" smtClean="0"/>
              <a:t>PPT</a:t>
            </a:r>
            <a:r>
              <a:rPr lang="zh-CN" altLang="en-US" sz="2400" dirty="0" smtClean="0"/>
              <a:t>中会多出一排动作按钮</a:t>
            </a:r>
            <a:endParaRPr lang="zh-CN" altLang="en-US" sz="2400" dirty="0"/>
          </a:p>
        </p:txBody>
      </p:sp>
      <p:sp>
        <p:nvSpPr>
          <p:cNvPr id="12" name="TextBox 11"/>
          <p:cNvSpPr txBox="1"/>
          <p:nvPr/>
        </p:nvSpPr>
        <p:spPr>
          <a:xfrm>
            <a:off x="6444208" y="6381328"/>
            <a:ext cx="2397295" cy="3693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93513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/>
      <p:bldP spid="8" grpId="0" animBg="1"/>
      <p:bldP spid="9" grpId="0"/>
      <p:bldP spid="11" grpId="0" build="p"/>
      <p:bldP spid="1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动作按钮</a:t>
            </a:r>
            <a:endParaRPr lang="zh-CN" altLang="en-US" dirty="0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412776"/>
            <a:ext cx="3600400" cy="1154845"/>
          </a:xfrm>
        </p:spPr>
      </p:pic>
      <p:sp>
        <p:nvSpPr>
          <p:cNvPr id="7" name="动作按钮: 第一张 6">
            <a:hlinkClick r:id="" action="ppaction://hlinkshowjump?jump=firstslide" highlightClick="1"/>
          </p:cNvPr>
          <p:cNvSpPr/>
          <p:nvPr/>
        </p:nvSpPr>
        <p:spPr>
          <a:xfrm>
            <a:off x="7524328" y="5733256"/>
            <a:ext cx="864096" cy="576064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TextBox 7"/>
          <p:cNvSpPr txBox="1"/>
          <p:nvPr/>
        </p:nvSpPr>
        <p:spPr>
          <a:xfrm>
            <a:off x="5076056" y="1484784"/>
            <a:ext cx="374441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鼠标放在按钮上时，会显示按钮的说名。</a:t>
            </a:r>
            <a:endParaRPr lang="en-US" altLang="zh-CN" dirty="0" smtClean="0"/>
          </a:p>
          <a:p>
            <a:r>
              <a:rPr lang="zh-CN" altLang="en-US" dirty="0"/>
              <a:t>点击一</a:t>
            </a:r>
            <a:r>
              <a:rPr lang="zh-CN" altLang="en-US" dirty="0" smtClean="0"/>
              <a:t>个按钮以后，在空白处拖出合适的大小，操作方法与插入形状相同。</a:t>
            </a:r>
            <a:endParaRPr lang="en-US" altLang="zh-CN" dirty="0" smtClean="0"/>
          </a:p>
          <a:p>
            <a:r>
              <a:rPr lang="zh-CN" altLang="en-US" dirty="0" smtClean="0"/>
              <a:t>放置完成后会弹出对话框。</a:t>
            </a:r>
            <a:endParaRPr lang="en-US" altLang="zh-CN" dirty="0" smtClean="0"/>
          </a:p>
          <a:p>
            <a:r>
              <a:rPr lang="zh-CN" altLang="en-US" dirty="0" smtClean="0"/>
              <a:t>选择链接到的幻灯片</a:t>
            </a:r>
            <a:endParaRPr lang="en-US" altLang="zh-CN" dirty="0" smtClean="0"/>
          </a:p>
          <a:p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2852936"/>
            <a:ext cx="3543300" cy="364807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19014" y="3793108"/>
            <a:ext cx="3240360" cy="3693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691680" y="2132856"/>
            <a:ext cx="1728192" cy="3693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58405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uiExpand="1" build="p"/>
      <p:bldP spid="4" grpId="0" animBg="1"/>
      <p:bldP spid="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46856" y="188640"/>
            <a:ext cx="8229600" cy="1143000"/>
          </a:xfrm>
        </p:spPr>
        <p:txBody>
          <a:bodyPr/>
          <a:lstStyle/>
          <a:p>
            <a:r>
              <a:rPr lang="zh-CN" altLang="en-US" dirty="0" smtClean="0"/>
              <a:t>形状设置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772816"/>
            <a:ext cx="8229600" cy="788927"/>
          </a:xfrm>
        </p:spPr>
      </p:pic>
      <p:sp>
        <p:nvSpPr>
          <p:cNvPr id="5" name="TextBox 4"/>
          <p:cNvSpPr txBox="1"/>
          <p:nvPr/>
        </p:nvSpPr>
        <p:spPr>
          <a:xfrm>
            <a:off x="755576" y="1196752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使用</a:t>
            </a:r>
            <a:r>
              <a:rPr lang="zh-CN" altLang="en-US" dirty="0" smtClean="0"/>
              <a:t>绘图工具</a:t>
            </a:r>
            <a:endParaRPr lang="en-US" altLang="zh-CN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539552" y="3140968"/>
            <a:ext cx="122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选中形状</a:t>
            </a:r>
            <a:endParaRPr lang="en-US" altLang="zh-CN" dirty="0" smtClean="0"/>
          </a:p>
        </p:txBody>
      </p:sp>
      <p:sp>
        <p:nvSpPr>
          <p:cNvPr id="7" name="右箭头 6"/>
          <p:cNvSpPr/>
          <p:nvPr/>
        </p:nvSpPr>
        <p:spPr>
          <a:xfrm>
            <a:off x="1907704" y="3140968"/>
            <a:ext cx="576064" cy="2973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TextBox 7"/>
          <p:cNvSpPr txBox="1"/>
          <p:nvPr/>
        </p:nvSpPr>
        <p:spPr>
          <a:xfrm>
            <a:off x="2915816" y="3128007"/>
            <a:ext cx="122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右键单击</a:t>
            </a:r>
            <a:endParaRPr lang="en-US" altLang="zh-CN" dirty="0" smtClean="0"/>
          </a:p>
        </p:txBody>
      </p:sp>
      <p:sp>
        <p:nvSpPr>
          <p:cNvPr id="9" name="右箭头 8"/>
          <p:cNvSpPr/>
          <p:nvPr/>
        </p:nvSpPr>
        <p:spPr>
          <a:xfrm>
            <a:off x="4644008" y="3199333"/>
            <a:ext cx="576064" cy="2973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5868144" y="3163329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设置形状格式</a:t>
            </a:r>
            <a:endParaRPr lang="en-US" altLang="zh-CN" dirty="0" smtClean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3717032"/>
            <a:ext cx="1237209" cy="288938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915816" y="1680392"/>
            <a:ext cx="612068" cy="3693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39552" y="6421749"/>
            <a:ext cx="1224136" cy="2160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784" y="3719640"/>
            <a:ext cx="3024336" cy="2918109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2627784" y="3933056"/>
            <a:ext cx="720080" cy="43204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cxnSp>
        <p:nvCxnSpPr>
          <p:cNvPr id="17" name="直接箭头连接符 16"/>
          <p:cNvCxnSpPr/>
          <p:nvPr/>
        </p:nvCxnSpPr>
        <p:spPr>
          <a:xfrm>
            <a:off x="3527884" y="4149080"/>
            <a:ext cx="2844316" cy="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627784" y="4373412"/>
            <a:ext cx="720080" cy="43204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cxnSp>
        <p:nvCxnSpPr>
          <p:cNvPr id="20" name="直接箭头连接符 19"/>
          <p:cNvCxnSpPr/>
          <p:nvPr/>
        </p:nvCxnSpPr>
        <p:spPr>
          <a:xfrm>
            <a:off x="3527884" y="4653136"/>
            <a:ext cx="2844316" cy="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2651535" y="4823818"/>
            <a:ext cx="696329" cy="90943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2651535" y="5805264"/>
            <a:ext cx="696329" cy="36004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cxnSp>
        <p:nvCxnSpPr>
          <p:cNvPr id="24" name="直接箭头连接符 23"/>
          <p:cNvCxnSpPr/>
          <p:nvPr/>
        </p:nvCxnSpPr>
        <p:spPr>
          <a:xfrm>
            <a:off x="3445140" y="5373216"/>
            <a:ext cx="2844316" cy="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/>
          <p:nvPr/>
        </p:nvCxnSpPr>
        <p:spPr>
          <a:xfrm>
            <a:off x="3491880" y="5985284"/>
            <a:ext cx="2844316" cy="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6732240" y="3933056"/>
            <a:ext cx="122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背景边框</a:t>
            </a:r>
            <a:endParaRPr lang="zh-CN" alt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6755628" y="4481834"/>
            <a:ext cx="156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样式、效果</a:t>
            </a:r>
            <a:endParaRPr lang="zh-CN" alt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6732240" y="5050050"/>
            <a:ext cx="17659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背景为图片可设置</a:t>
            </a:r>
            <a:endParaRPr lang="zh-CN" alt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6785349" y="5828002"/>
            <a:ext cx="1765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大小和位置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87160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 animBg="1"/>
      <p:bldP spid="8" grpId="0"/>
      <p:bldP spid="9" grpId="0" animBg="1"/>
      <p:bldP spid="10" grpId="0"/>
      <p:bldP spid="12" grpId="0" animBg="1"/>
      <p:bldP spid="13" grpId="0" animBg="1"/>
      <p:bldP spid="15" grpId="0" animBg="1"/>
      <p:bldP spid="19" grpId="0" animBg="1"/>
      <p:bldP spid="22" grpId="0" animBg="1"/>
      <p:bldP spid="23" grpId="0" animBg="1"/>
      <p:bldP spid="26" grpId="0"/>
      <p:bldP spid="27" grpId="0"/>
      <p:bldP spid="28" grpId="0"/>
      <p:bldP spid="2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3528" y="2852936"/>
            <a:ext cx="8229600" cy="1143000"/>
          </a:xfrm>
        </p:spPr>
        <p:txBody>
          <a:bodyPr/>
          <a:lstStyle/>
          <a:p>
            <a:r>
              <a:rPr lang="zh-CN" altLang="en-US" dirty="0" smtClean="0"/>
              <a:t>幻灯片对象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43217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9552" y="116632"/>
            <a:ext cx="8136904" cy="1008112"/>
          </a:xfrm>
        </p:spPr>
        <p:txBody>
          <a:bodyPr/>
          <a:lstStyle/>
          <a:p>
            <a:r>
              <a:rPr lang="zh-CN" altLang="en-US" dirty="0" smtClean="0"/>
              <a:t>新建</a:t>
            </a:r>
            <a:r>
              <a:rPr lang="en-US" altLang="zh-CN" dirty="0" smtClean="0"/>
              <a:t>PPT</a:t>
            </a:r>
            <a:r>
              <a:rPr lang="zh-CN" altLang="en-US" dirty="0" smtClean="0"/>
              <a:t>文件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39552" y="1330677"/>
            <a:ext cx="8208912" cy="730172"/>
          </a:xfrm>
        </p:spPr>
        <p:txBody>
          <a:bodyPr>
            <a:normAutofit/>
          </a:bodyPr>
          <a:lstStyle/>
          <a:p>
            <a:r>
              <a:rPr lang="zh-CN" altLang="en-US" sz="2400" dirty="0" smtClean="0"/>
              <a:t>桌面右键单击，选择新建</a:t>
            </a:r>
            <a:r>
              <a:rPr lang="en-US" altLang="zh-CN" sz="2400" dirty="0" smtClean="0"/>
              <a:t>PowerPoint</a:t>
            </a:r>
            <a:r>
              <a:rPr lang="zh-CN" altLang="en-US" sz="2400" dirty="0" smtClean="0"/>
              <a:t>。</a:t>
            </a:r>
            <a:endParaRPr lang="en-US" altLang="zh-CN" sz="2400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2218135"/>
            <a:ext cx="3600400" cy="411372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835696" y="5428439"/>
            <a:ext cx="1656184" cy="216000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968" y="2420888"/>
            <a:ext cx="4729273" cy="2564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240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图片、剪贴画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2780928"/>
            <a:ext cx="4581525" cy="1476375"/>
          </a:xfrm>
        </p:spPr>
      </p:pic>
      <p:sp>
        <p:nvSpPr>
          <p:cNvPr id="5" name="TextBox 4"/>
          <p:cNvSpPr txBox="1"/>
          <p:nvPr/>
        </p:nvSpPr>
        <p:spPr>
          <a:xfrm>
            <a:off x="899592" y="1700808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插入</a:t>
            </a:r>
            <a:endParaRPr lang="zh-CN" altLang="en-US" dirty="0"/>
          </a:p>
        </p:txBody>
      </p:sp>
      <p:sp>
        <p:nvSpPr>
          <p:cNvPr id="6" name="右箭头 5"/>
          <p:cNvSpPr/>
          <p:nvPr/>
        </p:nvSpPr>
        <p:spPr>
          <a:xfrm>
            <a:off x="2555776" y="1700808"/>
            <a:ext cx="648072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995936" y="1556792"/>
            <a:ext cx="9361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图片或剪贴画</a:t>
            </a:r>
            <a:endParaRPr lang="zh-CN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691680" y="2972718"/>
            <a:ext cx="720080" cy="3693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194004" y="3332488"/>
            <a:ext cx="1001732" cy="45655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893190" y="4941168"/>
            <a:ext cx="3822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点击图片后，选择相应的图片即可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68650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7" grpId="0"/>
      <p:bldP spid="8" grpId="0" animBg="1"/>
      <p:bldP spid="9" grpId="0" animBg="1"/>
      <p:bldP spid="1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5536" y="332656"/>
            <a:ext cx="64087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选择</a:t>
            </a:r>
            <a:r>
              <a:rPr lang="zh-CN" altLang="en-US" dirty="0" smtClean="0"/>
              <a:t>剪贴画后，在右边会出现下方的对话框，点击搜索后，可以选择需要的剪贴画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124744"/>
            <a:ext cx="2135837" cy="545646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979712" y="1412776"/>
            <a:ext cx="432048" cy="3693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855" y="1124744"/>
            <a:ext cx="2122313" cy="5607199"/>
          </a:xfrm>
          <a:prstGeom prst="rect">
            <a:avLst/>
          </a:prstGeom>
        </p:spPr>
      </p:pic>
      <p:pic>
        <p:nvPicPr>
          <p:cNvPr id="1026" name="Picture 2" descr="C:\Program Files (x86)\Microsoft Office\MEDIA\CAGCAT10\j0090070.wm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208" y="1352709"/>
            <a:ext cx="2014396" cy="2500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1757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图片设置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5" y="2651520"/>
            <a:ext cx="8640961" cy="849487"/>
          </a:xfrm>
        </p:spPr>
      </p:pic>
      <p:sp>
        <p:nvSpPr>
          <p:cNvPr id="5" name="TextBox 4"/>
          <p:cNvSpPr txBox="1"/>
          <p:nvPr/>
        </p:nvSpPr>
        <p:spPr>
          <a:xfrm>
            <a:off x="395536" y="1484784"/>
            <a:ext cx="61926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使用图片工具对图片进行设置，其使用方法与</a:t>
            </a:r>
            <a:r>
              <a:rPr lang="en-US" altLang="zh-CN" dirty="0" smtClean="0"/>
              <a:t>word</a:t>
            </a:r>
            <a:r>
              <a:rPr lang="zh-CN" altLang="en-US" dirty="0" smtClean="0"/>
              <a:t>中的图片使用方法相同</a:t>
            </a:r>
            <a:endParaRPr lang="zh-CN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05282" y="2780928"/>
            <a:ext cx="1440160" cy="79208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997842" y="2780928"/>
            <a:ext cx="5022430" cy="79208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092280" y="2780928"/>
            <a:ext cx="864096" cy="72427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100392" y="2780928"/>
            <a:ext cx="864096" cy="72427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cxnSp>
        <p:nvCxnSpPr>
          <p:cNvPr id="11" name="直接箭头连接符 10"/>
          <p:cNvCxnSpPr/>
          <p:nvPr/>
        </p:nvCxnSpPr>
        <p:spPr>
          <a:xfrm>
            <a:off x="971600" y="3717032"/>
            <a:ext cx="0" cy="792088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/>
          <p:nvPr/>
        </p:nvCxnSpPr>
        <p:spPr>
          <a:xfrm>
            <a:off x="4283968" y="3745045"/>
            <a:ext cx="0" cy="792088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/>
          <p:nvPr/>
        </p:nvCxnSpPr>
        <p:spPr>
          <a:xfrm>
            <a:off x="7524328" y="3717032"/>
            <a:ext cx="0" cy="792088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/>
          <p:nvPr/>
        </p:nvCxnSpPr>
        <p:spPr>
          <a:xfrm>
            <a:off x="8533884" y="3717032"/>
            <a:ext cx="0" cy="792088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05282" y="4733322"/>
            <a:ext cx="11423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/>
              <a:t>设置图片效果</a:t>
            </a:r>
            <a:endParaRPr lang="zh-CN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3712777" y="4757112"/>
            <a:ext cx="11423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/>
              <a:t>设置图片样式、边框等</a:t>
            </a:r>
            <a:endParaRPr lang="zh-CN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6813994" y="4581128"/>
            <a:ext cx="11423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/>
              <a:t>设置图片对其方式</a:t>
            </a:r>
            <a:endParaRPr lang="zh-CN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8100392" y="4627294"/>
            <a:ext cx="7470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/>
              <a:t>设置图片大小比例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79222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6" grpId="0"/>
      <p:bldP spid="17" grpId="0"/>
      <p:bldP spid="18" grpId="0"/>
      <p:bldP spid="1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43608" y="692696"/>
            <a:ext cx="158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右键单击图片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1628800"/>
            <a:ext cx="2647950" cy="45148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051720" y="5877272"/>
            <a:ext cx="1495822" cy="2520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7" name="右箭头 6"/>
          <p:cNvSpPr/>
          <p:nvPr/>
        </p:nvSpPr>
        <p:spPr>
          <a:xfrm>
            <a:off x="3202623" y="782276"/>
            <a:ext cx="631726" cy="2973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TextBox 7"/>
          <p:cNvSpPr txBox="1"/>
          <p:nvPr/>
        </p:nvSpPr>
        <p:spPr>
          <a:xfrm>
            <a:off x="4427984" y="782276"/>
            <a:ext cx="158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右键单击图片</a:t>
            </a:r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960" y="1531968"/>
            <a:ext cx="4610100" cy="444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531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animBg="1"/>
      <p:bldP spid="7" grpId="0" animBg="1"/>
      <p:bldP spid="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锁定纵横比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340768"/>
            <a:ext cx="4610100" cy="4448175"/>
          </a:xfrm>
        </p:spPr>
      </p:pic>
      <p:sp>
        <p:nvSpPr>
          <p:cNvPr id="5" name="TextBox 4"/>
          <p:cNvSpPr txBox="1"/>
          <p:nvPr/>
        </p:nvSpPr>
        <p:spPr>
          <a:xfrm>
            <a:off x="1547664" y="2924944"/>
            <a:ext cx="1584176" cy="1800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cxnSp>
        <p:nvCxnSpPr>
          <p:cNvPr id="7" name="直接箭头连接符 6"/>
          <p:cNvCxnSpPr/>
          <p:nvPr/>
        </p:nvCxnSpPr>
        <p:spPr>
          <a:xfrm flipV="1">
            <a:off x="3635896" y="2276872"/>
            <a:ext cx="1944216" cy="738072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796136" y="1700808"/>
            <a:ext cx="302433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当勾上锁定纵横比时，图片会保持宽度和高度的比例不变，在修改图片高度，宽度也会根据比例发生变化。修改宽度是，高度也一样会辩护。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425734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910" y="4653136"/>
            <a:ext cx="1250689" cy="1800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059832" y="404664"/>
            <a:ext cx="13681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/>
              <a:t>此时图片高度与宽度</a:t>
            </a:r>
            <a:endParaRPr lang="zh-CN" altLang="en-US" dirty="0"/>
          </a:p>
        </p:txBody>
      </p:sp>
      <p:sp>
        <p:nvSpPr>
          <p:cNvPr id="4" name="右箭头 3"/>
          <p:cNvSpPr/>
          <p:nvPr/>
        </p:nvSpPr>
        <p:spPr>
          <a:xfrm>
            <a:off x="4932040" y="547809"/>
            <a:ext cx="648072" cy="36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200" y="223004"/>
            <a:ext cx="1743075" cy="10096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005026" y="1772816"/>
            <a:ext cx="16561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在锁定纵横比的情况，将图片高度改为</a:t>
            </a:r>
            <a:r>
              <a:rPr lang="en-US" altLang="zh-CN" dirty="0" smtClean="0"/>
              <a:t>5</a:t>
            </a:r>
            <a:endParaRPr lang="zh-CN" altLang="en-US" dirty="0"/>
          </a:p>
        </p:txBody>
      </p:sp>
      <p:sp>
        <p:nvSpPr>
          <p:cNvPr id="7" name="右箭头 6"/>
          <p:cNvSpPr/>
          <p:nvPr/>
        </p:nvSpPr>
        <p:spPr>
          <a:xfrm>
            <a:off x="4932040" y="2057098"/>
            <a:ext cx="648072" cy="36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2675" y="1772816"/>
            <a:ext cx="1752600" cy="9906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876256" y="2168896"/>
            <a:ext cx="1239019" cy="3240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cxnSp>
        <p:nvCxnSpPr>
          <p:cNvPr id="11" name="直接箭头连接符 10"/>
          <p:cNvCxnSpPr/>
          <p:nvPr/>
        </p:nvCxnSpPr>
        <p:spPr>
          <a:xfrm flipV="1">
            <a:off x="7380312" y="2564904"/>
            <a:ext cx="0" cy="504056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534218" y="3082996"/>
            <a:ext cx="1692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/>
              <a:t>宽度自动改变</a:t>
            </a:r>
            <a:endParaRPr lang="zh-CN" altLang="en-US" dirty="0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173" y="223004"/>
            <a:ext cx="2251242" cy="3240000"/>
          </a:xfrm>
          <a:prstGeom prst="rect">
            <a:avLst/>
          </a:prstGeom>
        </p:spPr>
      </p:pic>
      <p:pic>
        <p:nvPicPr>
          <p:cNvPr id="14" name="图片 13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1654" y="4725144"/>
            <a:ext cx="4765128" cy="18000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2826606" y="3585790"/>
            <a:ext cx="19614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取消</a:t>
            </a:r>
            <a:r>
              <a:rPr lang="zh-CN" altLang="en-US" dirty="0" smtClean="0"/>
              <a:t>锁定纵横比的情况，将图片高度改为</a:t>
            </a:r>
            <a:r>
              <a:rPr lang="en-US" altLang="zh-CN" dirty="0" smtClean="0"/>
              <a:t>5</a:t>
            </a:r>
            <a:endParaRPr lang="zh-CN" altLang="en-US" dirty="0"/>
          </a:p>
        </p:txBody>
      </p:sp>
      <p:sp>
        <p:nvSpPr>
          <p:cNvPr id="16" name="右箭头 15"/>
          <p:cNvSpPr/>
          <p:nvPr/>
        </p:nvSpPr>
        <p:spPr>
          <a:xfrm>
            <a:off x="4973467" y="3890665"/>
            <a:ext cx="648072" cy="36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0481" y="3575385"/>
            <a:ext cx="1771650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23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animBg="1"/>
      <p:bldP spid="6" grpId="0"/>
      <p:bldP spid="7" grpId="0" animBg="1"/>
      <p:bldP spid="9" grpId="0" animBg="1"/>
      <p:bldP spid="12" grpId="0"/>
      <p:bldP spid="15" grpId="0"/>
      <p:bldP spid="1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1143000"/>
          </a:xfrm>
        </p:spPr>
        <p:txBody>
          <a:bodyPr/>
          <a:lstStyle/>
          <a:p>
            <a:r>
              <a:rPr lang="zh-CN" altLang="en-US" dirty="0" smtClean="0"/>
              <a:t>幻灯片页面设置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2178174"/>
            <a:ext cx="3648075" cy="1466850"/>
          </a:xfrm>
        </p:spPr>
      </p:pic>
      <p:sp>
        <p:nvSpPr>
          <p:cNvPr id="5" name="TextBox 4"/>
          <p:cNvSpPr txBox="1"/>
          <p:nvPr/>
        </p:nvSpPr>
        <p:spPr>
          <a:xfrm>
            <a:off x="755576" y="1340768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设计</a:t>
            </a:r>
            <a:endParaRPr lang="zh-CN" altLang="en-US" dirty="0"/>
          </a:p>
        </p:txBody>
      </p:sp>
      <p:sp>
        <p:nvSpPr>
          <p:cNvPr id="6" name="右箭头 5"/>
          <p:cNvSpPr/>
          <p:nvPr/>
        </p:nvSpPr>
        <p:spPr>
          <a:xfrm>
            <a:off x="1907704" y="1340768"/>
            <a:ext cx="720080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131840" y="1340768"/>
            <a:ext cx="122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页面设置</a:t>
            </a:r>
            <a:endParaRPr lang="zh-CN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907704" y="2339588"/>
            <a:ext cx="720080" cy="3693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95536" y="2704222"/>
            <a:ext cx="684076" cy="65277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9324" y="4412704"/>
            <a:ext cx="4229100" cy="17526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188874" y="4692130"/>
            <a:ext cx="1964260" cy="147317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273874" y="4725144"/>
            <a:ext cx="1103396" cy="66457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79612" y="4692130"/>
            <a:ext cx="16921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设置幻灯片大小、比例</a:t>
            </a:r>
            <a:endParaRPr lang="zh-CN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273874" y="2529155"/>
            <a:ext cx="16921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设置幻灯片方向</a:t>
            </a:r>
            <a:endParaRPr lang="zh-CN" altLang="en-US" dirty="0"/>
          </a:p>
        </p:txBody>
      </p:sp>
      <p:cxnSp>
        <p:nvCxnSpPr>
          <p:cNvPr id="16" name="直接箭头连接符 15"/>
          <p:cNvCxnSpPr/>
          <p:nvPr/>
        </p:nvCxnSpPr>
        <p:spPr>
          <a:xfrm flipV="1">
            <a:off x="6948264" y="3356992"/>
            <a:ext cx="0" cy="911696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/>
          <p:nvPr/>
        </p:nvCxnSpPr>
        <p:spPr>
          <a:xfrm flipH="1">
            <a:off x="2915816" y="4869160"/>
            <a:ext cx="900100" cy="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4541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7" grpId="0"/>
      <p:bldP spid="8" grpId="0" animBg="1"/>
      <p:bldP spid="9" grpId="0" animBg="1"/>
      <p:bldP spid="11" grpId="0" animBg="1"/>
      <p:bldP spid="12" grpId="0" animBg="1"/>
      <p:bldP spid="13" grpId="0"/>
      <p:bldP spid="1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7544" y="-27384"/>
            <a:ext cx="8229600" cy="1143000"/>
          </a:xfrm>
        </p:spPr>
        <p:txBody>
          <a:bodyPr/>
          <a:lstStyle/>
          <a:p>
            <a:r>
              <a:rPr lang="zh-CN" altLang="en-US" dirty="0" smtClean="0"/>
              <a:t>幻灯片页脚设置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652" y="1196752"/>
            <a:ext cx="6753225" cy="1295400"/>
          </a:xfrm>
        </p:spPr>
      </p:pic>
      <p:sp>
        <p:nvSpPr>
          <p:cNvPr id="6" name="TextBox 5"/>
          <p:cNvSpPr txBox="1"/>
          <p:nvPr/>
        </p:nvSpPr>
        <p:spPr>
          <a:xfrm>
            <a:off x="7292344" y="2708920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页眉和页脚</a:t>
            </a:r>
            <a:endParaRPr lang="zh-CN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220072" y="2708920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插入</a:t>
            </a:r>
          </a:p>
        </p:txBody>
      </p:sp>
      <p:sp>
        <p:nvSpPr>
          <p:cNvPr id="8" name="日期占位符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A674B-DFB4-4BAB-B35D-D815B0010DCC}" type="datetime1">
              <a:rPr lang="zh-CN" altLang="en-US" smtClean="0"/>
              <a:t>2020/6/15</a:t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页脚</a:t>
            </a:r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27</a:t>
            </a:fld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104" y="2612452"/>
            <a:ext cx="4557670" cy="336254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93779" y="3344903"/>
            <a:ext cx="2592288" cy="657364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93779" y="4762997"/>
            <a:ext cx="1008112" cy="184666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393779" y="4982748"/>
            <a:ext cx="1008112" cy="184666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107504" y="6309320"/>
            <a:ext cx="1872208" cy="441340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3587245" y="6309320"/>
            <a:ext cx="1872208" cy="441340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7208811" y="6321010"/>
            <a:ext cx="1872208" cy="441340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3515237" y="3252570"/>
            <a:ext cx="1008112" cy="184666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3515237" y="3501151"/>
            <a:ext cx="1008112" cy="184666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20" name="右箭头 19"/>
          <p:cNvSpPr/>
          <p:nvPr/>
        </p:nvSpPr>
        <p:spPr>
          <a:xfrm>
            <a:off x="6228184" y="2708920"/>
            <a:ext cx="720080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2" name="直接箭头连接符 21"/>
          <p:cNvCxnSpPr/>
          <p:nvPr/>
        </p:nvCxnSpPr>
        <p:spPr>
          <a:xfrm>
            <a:off x="4529856" y="3354642"/>
            <a:ext cx="1080120" cy="340914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/>
          <p:nvPr/>
        </p:nvCxnSpPr>
        <p:spPr>
          <a:xfrm>
            <a:off x="4542308" y="3593484"/>
            <a:ext cx="821780" cy="915636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5609976" y="4427634"/>
            <a:ext cx="11942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只应用在此幻灯片</a:t>
            </a:r>
            <a:endParaRPr lang="zh-CN" alt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745795" y="3372390"/>
            <a:ext cx="11942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应用到所有幻灯片</a:t>
            </a:r>
            <a:endParaRPr lang="zh-CN" alt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185867" y="1268760"/>
            <a:ext cx="649829" cy="288032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5220072" y="1584050"/>
            <a:ext cx="684076" cy="548806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02809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5" grpId="0"/>
      <p:bldP spid="26" grpId="0"/>
      <p:bldP spid="27" grpId="0" animBg="1"/>
      <p:bldP spid="28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0225" y="0"/>
            <a:ext cx="8229600" cy="720080"/>
          </a:xfrm>
        </p:spPr>
        <p:txBody>
          <a:bodyPr>
            <a:normAutofit fontScale="90000"/>
          </a:bodyPr>
          <a:lstStyle/>
          <a:p>
            <a:r>
              <a:rPr lang="zh-CN" altLang="en-US" dirty="0" smtClean="0"/>
              <a:t>多级文本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323528" y="764704"/>
            <a:ext cx="8496944" cy="1008112"/>
          </a:xfrm>
        </p:spPr>
        <p:txBody>
          <a:bodyPr>
            <a:normAutofit fontScale="77500" lnSpcReduction="20000"/>
          </a:bodyPr>
          <a:lstStyle/>
          <a:p>
            <a:r>
              <a:rPr lang="zh-CN" altLang="en-US" dirty="0" smtClean="0"/>
              <a:t>多级文本可以理清大纲思路，规划每张</a:t>
            </a:r>
            <a:r>
              <a:rPr lang="zh-CN" altLang="en-US" dirty="0"/>
              <a:t>幻灯片</a:t>
            </a:r>
            <a:r>
              <a:rPr lang="zh-CN" altLang="en-US" dirty="0" smtClean="0"/>
              <a:t>要讲什么。</a:t>
            </a:r>
            <a:endParaRPr lang="en-US" altLang="zh-CN" dirty="0" smtClean="0"/>
          </a:p>
          <a:p>
            <a:r>
              <a:rPr lang="zh-CN" altLang="en-US" dirty="0" smtClean="0"/>
              <a:t>例如这张讲主要战场的幻灯片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629" y="1916832"/>
            <a:ext cx="5425732" cy="392660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195736" y="2132856"/>
            <a:ext cx="1728192" cy="4320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92592" y="3170761"/>
            <a:ext cx="1440160" cy="2160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755576" y="3401137"/>
            <a:ext cx="4608512" cy="39773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cxnSp>
        <p:nvCxnSpPr>
          <p:cNvPr id="16" name="直接箭头连接符 15"/>
          <p:cNvCxnSpPr/>
          <p:nvPr/>
        </p:nvCxnSpPr>
        <p:spPr>
          <a:xfrm>
            <a:off x="4084177" y="2344805"/>
            <a:ext cx="1656184" cy="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6156176" y="1844824"/>
            <a:ext cx="23042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这是幻灯片标题，表示这张幻灯片要讲的主要内容</a:t>
            </a:r>
            <a:endParaRPr lang="zh-CN" altLang="en-US" dirty="0"/>
          </a:p>
        </p:txBody>
      </p:sp>
      <p:cxnSp>
        <p:nvCxnSpPr>
          <p:cNvPr id="18" name="直接箭头连接符 17"/>
          <p:cNvCxnSpPr/>
          <p:nvPr/>
        </p:nvCxnSpPr>
        <p:spPr>
          <a:xfrm>
            <a:off x="2123728" y="3278761"/>
            <a:ext cx="4032448" cy="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228184" y="2926685"/>
            <a:ext cx="23042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这是文本或者叫一级文本，例如这些某某战场，是对这张幻灯片标题的讲解</a:t>
            </a:r>
            <a:endParaRPr lang="zh-CN" altLang="en-US" dirty="0"/>
          </a:p>
        </p:txBody>
      </p:sp>
      <p:cxnSp>
        <p:nvCxnSpPr>
          <p:cNvPr id="22" name="直接箭头连接符 21"/>
          <p:cNvCxnSpPr/>
          <p:nvPr/>
        </p:nvCxnSpPr>
        <p:spPr>
          <a:xfrm>
            <a:off x="5364088" y="3821996"/>
            <a:ext cx="864096" cy="615116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6300192" y="4189730"/>
            <a:ext cx="23042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这</a:t>
            </a:r>
            <a:r>
              <a:rPr lang="zh-CN" altLang="en-US" dirty="0" smtClean="0"/>
              <a:t>是二级文本，是对其上级文本的描述，例如这里二级文本是对西欧战场的讲解</a:t>
            </a:r>
            <a:endParaRPr lang="zh-CN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80225" y="6042661"/>
            <a:ext cx="77810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/>
              <a:t>除了二级以外，文本还有三级、四级、五级。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67554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8" grpId="0" animBg="1"/>
      <p:bldP spid="10" grpId="0" animBg="1"/>
      <p:bldP spid="13" grpId="0" animBg="1"/>
      <p:bldP spid="17" grpId="0"/>
      <p:bldP spid="21" grpId="0"/>
      <p:bldP spid="25" grpId="0"/>
      <p:bldP spid="1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1143000"/>
          </a:xfrm>
        </p:spPr>
        <p:txBody>
          <a:bodyPr/>
          <a:lstStyle/>
          <a:p>
            <a:r>
              <a:rPr lang="zh-CN" altLang="en-US" dirty="0" smtClean="0"/>
              <a:t>如何调整</a:t>
            </a:r>
            <a:r>
              <a:rPr lang="zh-CN" altLang="en-US" dirty="0"/>
              <a:t>级别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2060848"/>
            <a:ext cx="6810375" cy="1295400"/>
          </a:xfrm>
        </p:spPr>
      </p:pic>
      <p:sp>
        <p:nvSpPr>
          <p:cNvPr id="5" name="TextBox 4"/>
          <p:cNvSpPr txBox="1"/>
          <p:nvPr/>
        </p:nvSpPr>
        <p:spPr>
          <a:xfrm>
            <a:off x="323528" y="2051556"/>
            <a:ext cx="720080" cy="3693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932040" y="2420888"/>
            <a:ext cx="720080" cy="3693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83568" y="1484784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开始</a:t>
            </a:r>
            <a:endParaRPr lang="zh-CN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779912" y="1484784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提高或降低列表级别</a:t>
            </a:r>
            <a:endParaRPr lang="zh-CN" altLang="en-US" dirty="0"/>
          </a:p>
        </p:txBody>
      </p:sp>
      <p:sp>
        <p:nvSpPr>
          <p:cNvPr id="9" name="右箭头 8"/>
          <p:cNvSpPr/>
          <p:nvPr/>
        </p:nvSpPr>
        <p:spPr>
          <a:xfrm>
            <a:off x="4067944" y="4524358"/>
            <a:ext cx="720080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" name="直接箭头连接符 10"/>
          <p:cNvCxnSpPr/>
          <p:nvPr/>
        </p:nvCxnSpPr>
        <p:spPr>
          <a:xfrm>
            <a:off x="5436096" y="2605554"/>
            <a:ext cx="864096" cy="967462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/>
          <p:nvPr/>
        </p:nvCxnSpPr>
        <p:spPr>
          <a:xfrm flipH="1">
            <a:off x="4644008" y="2605554"/>
            <a:ext cx="540060" cy="967462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4229962" y="3573016"/>
            <a:ext cx="846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提高</a:t>
            </a:r>
            <a:endParaRPr lang="zh-CN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5897948" y="3585076"/>
            <a:ext cx="846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降低</a:t>
            </a: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257" y="4293096"/>
            <a:ext cx="2664296" cy="687841"/>
          </a:xfrm>
          <a:prstGeom prst="rect">
            <a:avLst/>
          </a:prstGeom>
        </p:spPr>
      </p:pic>
      <p:sp>
        <p:nvSpPr>
          <p:cNvPr id="20" name="右箭头 19"/>
          <p:cNvSpPr/>
          <p:nvPr/>
        </p:nvSpPr>
        <p:spPr>
          <a:xfrm>
            <a:off x="2339752" y="1484784"/>
            <a:ext cx="720080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2528" y="4293096"/>
            <a:ext cx="2809875" cy="666750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168" y="5589240"/>
            <a:ext cx="2590800" cy="619125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5520524"/>
            <a:ext cx="2664296" cy="687841"/>
          </a:xfrm>
          <a:prstGeom prst="rect">
            <a:avLst/>
          </a:prstGeom>
        </p:spPr>
      </p:pic>
      <p:sp>
        <p:nvSpPr>
          <p:cNvPr id="24" name="右箭头 23"/>
          <p:cNvSpPr/>
          <p:nvPr/>
        </p:nvSpPr>
        <p:spPr>
          <a:xfrm>
            <a:off x="4067944" y="5679778"/>
            <a:ext cx="720080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4067944" y="4226940"/>
            <a:ext cx="5788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/>
              <a:t>降低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200958" y="5402779"/>
            <a:ext cx="5788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/>
              <a:t>提高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228184" y="4365438"/>
            <a:ext cx="1440160" cy="29698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6084168" y="5911376"/>
            <a:ext cx="2590800" cy="29698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67384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/>
      <p:bldP spid="8" grpId="0"/>
      <p:bldP spid="9" grpId="0" animBg="1"/>
      <p:bldP spid="17" grpId="0"/>
      <p:bldP spid="18" grpId="0"/>
      <p:bldP spid="20" grpId="0" animBg="1"/>
      <p:bldP spid="24" grpId="0" animBg="1"/>
      <p:bldP spid="25" grpId="0"/>
      <p:bldP spid="26" grpId="0"/>
      <p:bldP spid="27" grpId="0" animBg="1"/>
      <p:bldP spid="2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196" y="894765"/>
            <a:ext cx="8316416" cy="275025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445404" y="224644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文件</a:t>
            </a:r>
            <a:endParaRPr lang="zh-CN" altLang="en-US" dirty="0"/>
          </a:p>
        </p:txBody>
      </p:sp>
      <p:sp>
        <p:nvSpPr>
          <p:cNvPr id="5" name="右箭头 4"/>
          <p:cNvSpPr/>
          <p:nvPr/>
        </p:nvSpPr>
        <p:spPr>
          <a:xfrm>
            <a:off x="5940152" y="224644"/>
            <a:ext cx="648072" cy="2973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TextBox 5"/>
          <p:cNvSpPr txBox="1"/>
          <p:nvPr/>
        </p:nvSpPr>
        <p:spPr>
          <a:xfrm>
            <a:off x="7524328" y="224644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新建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51520" y="980728"/>
            <a:ext cx="468380" cy="369332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87196" y="2492896"/>
            <a:ext cx="972436" cy="369332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412032" y="1772816"/>
            <a:ext cx="972436" cy="828000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203848" y="1785342"/>
            <a:ext cx="792088" cy="828000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211960" y="1785342"/>
            <a:ext cx="720080" cy="828000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11560" y="4653136"/>
            <a:ext cx="10801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空文档，与右键新建相同</a:t>
            </a:r>
            <a:endParaRPr lang="zh-CN" altLang="en-US" dirty="0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816" y="4221087"/>
            <a:ext cx="2086423" cy="219958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208" y="4144318"/>
            <a:ext cx="2520280" cy="2398510"/>
          </a:xfrm>
          <a:prstGeom prst="rect">
            <a:avLst/>
          </a:prstGeom>
        </p:spPr>
      </p:pic>
      <p:cxnSp>
        <p:nvCxnSpPr>
          <p:cNvPr id="16" name="直接箭头连接符 15"/>
          <p:cNvCxnSpPr/>
          <p:nvPr/>
        </p:nvCxnSpPr>
        <p:spPr>
          <a:xfrm flipH="1">
            <a:off x="1331640" y="2677562"/>
            <a:ext cx="900100" cy="1687542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/>
          <p:nvPr/>
        </p:nvCxnSpPr>
        <p:spPr>
          <a:xfrm>
            <a:off x="3635896" y="2704283"/>
            <a:ext cx="0" cy="1372789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/>
          <p:nvPr/>
        </p:nvCxnSpPr>
        <p:spPr>
          <a:xfrm>
            <a:off x="4860032" y="2704283"/>
            <a:ext cx="1872208" cy="1300781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右箭头 22"/>
          <p:cNvSpPr/>
          <p:nvPr/>
        </p:nvSpPr>
        <p:spPr>
          <a:xfrm>
            <a:off x="3131840" y="251356"/>
            <a:ext cx="648072" cy="2973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917430" y="116632"/>
            <a:ext cx="14223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打开一个已有的</a:t>
            </a:r>
            <a:r>
              <a:rPr lang="en-US" altLang="zh-CN" dirty="0" err="1" smtClean="0"/>
              <a:t>ppt</a:t>
            </a:r>
            <a:r>
              <a:rPr lang="zh-CN" altLang="en-US" dirty="0" smtClean="0"/>
              <a:t>文件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82633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6" grpId="0"/>
      <p:bldP spid="7" grpId="0" animBg="1"/>
      <p:bldP spid="8" grpId="0" animBg="1"/>
      <p:bldP spid="9" grpId="0" animBg="1"/>
      <p:bldP spid="10" grpId="0" animBg="1"/>
      <p:bldP spid="11" grpId="0" animBg="1"/>
      <p:bldP spid="12" grpId="0"/>
      <p:bldP spid="23" grpId="0" animBg="1"/>
      <p:bldP spid="2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25760"/>
            <a:ext cx="8229600" cy="1143000"/>
          </a:xfrm>
        </p:spPr>
        <p:txBody>
          <a:bodyPr/>
          <a:lstStyle/>
          <a:p>
            <a:r>
              <a:rPr lang="en-US" altLang="zh-CN" dirty="0" smtClean="0"/>
              <a:t>SmartArt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960" y="3212976"/>
            <a:ext cx="3960000" cy="2475001"/>
          </a:xfrm>
        </p:spPr>
      </p:pic>
      <p:sp>
        <p:nvSpPr>
          <p:cNvPr id="5" name="TextBox 4"/>
          <p:cNvSpPr txBox="1"/>
          <p:nvPr/>
        </p:nvSpPr>
        <p:spPr>
          <a:xfrm>
            <a:off x="611560" y="1052736"/>
            <a:ext cx="8208472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zh-CN" altLang="en-US" sz="2800" dirty="0" smtClean="0">
                <a:latin typeface="+mn-ea"/>
              </a:rPr>
              <a:t>使用普通的多级文本可以很快的理清思路，但是内容太多时，页面比较杂乱，不利于观看。</a:t>
            </a:r>
            <a:endParaRPr lang="en-US" altLang="zh-CN" sz="2800" dirty="0" smtClean="0">
              <a:latin typeface="+mn-ea"/>
            </a:endParaRPr>
          </a:p>
          <a:p>
            <a:pPr>
              <a:spcBef>
                <a:spcPts val="1200"/>
              </a:spcBef>
            </a:pPr>
            <a:r>
              <a:rPr lang="zh-CN" altLang="en-US" sz="2800" dirty="0" smtClean="0">
                <a:latin typeface="+mn-ea"/>
              </a:rPr>
              <a:t>利用</a:t>
            </a:r>
            <a:r>
              <a:rPr lang="en-US" altLang="zh-CN" sz="2800" dirty="0" smtClean="0">
                <a:latin typeface="+mn-ea"/>
              </a:rPr>
              <a:t>SmartArt</a:t>
            </a:r>
            <a:r>
              <a:rPr lang="zh-CN" altLang="en-US" sz="2800" dirty="0" smtClean="0">
                <a:latin typeface="+mn-ea"/>
              </a:rPr>
              <a:t>可以快速的设计和排版换灯片的内容</a:t>
            </a:r>
            <a:endParaRPr lang="zh-CN" altLang="en-US" sz="2800" dirty="0">
              <a:latin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040" y="3186248"/>
            <a:ext cx="3960000" cy="24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798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76" y="188640"/>
            <a:ext cx="4320000" cy="2700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4" y="188640"/>
            <a:ext cx="4320000" cy="2700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2000" y="3356992"/>
            <a:ext cx="5040000" cy="31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073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文本与</a:t>
            </a:r>
            <a:r>
              <a:rPr lang="en-US" altLang="zh-CN" dirty="0" smtClean="0"/>
              <a:t>SmartArt</a:t>
            </a:r>
            <a:r>
              <a:rPr lang="zh-CN" altLang="en-US" dirty="0" smtClean="0"/>
              <a:t>转换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2192" y="2564904"/>
            <a:ext cx="5099616" cy="4005064"/>
          </a:xfrm>
        </p:spPr>
      </p:pic>
      <p:sp>
        <p:nvSpPr>
          <p:cNvPr id="5" name="TextBox 4"/>
          <p:cNvSpPr txBox="1"/>
          <p:nvPr/>
        </p:nvSpPr>
        <p:spPr>
          <a:xfrm>
            <a:off x="899592" y="1412776"/>
            <a:ext cx="12241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/>
              <a:t>右键单击文本</a:t>
            </a:r>
            <a:endParaRPr lang="zh-CN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779912" y="1551275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转为</a:t>
            </a:r>
            <a:r>
              <a:rPr lang="en-US" altLang="zh-CN" dirty="0" smtClean="0"/>
              <a:t>SmartArt</a:t>
            </a:r>
            <a:endParaRPr lang="zh-CN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804248" y="1551275"/>
            <a:ext cx="158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选择一种图形</a:t>
            </a:r>
            <a:endParaRPr lang="zh-CN" altLang="en-US" dirty="0"/>
          </a:p>
        </p:txBody>
      </p:sp>
      <p:sp>
        <p:nvSpPr>
          <p:cNvPr id="8" name="右箭头 7"/>
          <p:cNvSpPr/>
          <p:nvPr/>
        </p:nvSpPr>
        <p:spPr>
          <a:xfrm>
            <a:off x="2627784" y="1551275"/>
            <a:ext cx="648072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右箭头 8"/>
          <p:cNvSpPr/>
          <p:nvPr/>
        </p:nvSpPr>
        <p:spPr>
          <a:xfrm>
            <a:off x="5724128" y="1548813"/>
            <a:ext cx="648072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2771800" y="3140968"/>
            <a:ext cx="1440160" cy="3693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373260" y="3373996"/>
            <a:ext cx="2430988" cy="257528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20838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 animBg="1"/>
      <p:bldP spid="9" grpId="0" animBg="1"/>
      <p:bldP spid="10" grpId="0" animBg="1"/>
      <p:bldP spid="11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1143000"/>
          </a:xfrm>
        </p:spPr>
        <p:txBody>
          <a:bodyPr/>
          <a:lstStyle/>
          <a:p>
            <a:r>
              <a:rPr lang="en-US" altLang="zh-CN" dirty="0" smtClean="0"/>
              <a:t>SmartArt</a:t>
            </a:r>
            <a:r>
              <a:rPr lang="zh-CN" altLang="en-US" dirty="0" smtClean="0"/>
              <a:t>转为</a:t>
            </a:r>
            <a:r>
              <a:rPr lang="zh-CN" altLang="en-US" dirty="0"/>
              <a:t>文本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2276872"/>
            <a:ext cx="7010400" cy="4143375"/>
          </a:xfrm>
        </p:spPr>
      </p:pic>
      <p:sp>
        <p:nvSpPr>
          <p:cNvPr id="5" name="TextBox 4"/>
          <p:cNvSpPr txBox="1"/>
          <p:nvPr/>
        </p:nvSpPr>
        <p:spPr>
          <a:xfrm>
            <a:off x="4788024" y="5445224"/>
            <a:ext cx="1368152" cy="2520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67544" y="1465620"/>
            <a:ext cx="66247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/>
              <a:t>可以使用相同的方式将</a:t>
            </a:r>
            <a:r>
              <a:rPr lang="en-US" altLang="zh-CN" sz="2800" dirty="0" smtClean="0"/>
              <a:t>SmartArt</a:t>
            </a:r>
            <a:r>
              <a:rPr lang="zh-CN" altLang="en-US" sz="2800" dirty="0" smtClean="0"/>
              <a:t>转为文本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283603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1143000"/>
          </a:xfrm>
        </p:spPr>
        <p:txBody>
          <a:bodyPr/>
          <a:lstStyle/>
          <a:p>
            <a:r>
              <a:rPr lang="zh-CN" altLang="en-US" dirty="0" smtClean="0"/>
              <a:t>新建</a:t>
            </a:r>
            <a:r>
              <a:rPr lang="en-US" altLang="zh-CN" dirty="0" smtClean="0"/>
              <a:t>SmartArt</a:t>
            </a:r>
            <a:r>
              <a:rPr lang="zh-CN" altLang="en-US" dirty="0" smtClean="0"/>
              <a:t>图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1713" y="1916832"/>
            <a:ext cx="4600575" cy="1495425"/>
          </a:xfrm>
        </p:spPr>
      </p:pic>
      <p:sp>
        <p:nvSpPr>
          <p:cNvPr id="5" name="TextBox 4"/>
          <p:cNvSpPr txBox="1"/>
          <p:nvPr/>
        </p:nvSpPr>
        <p:spPr>
          <a:xfrm>
            <a:off x="971600" y="1268760"/>
            <a:ext cx="864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插入</a:t>
            </a:r>
            <a:endParaRPr lang="zh-CN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491880" y="1268760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SmartArt</a:t>
            </a:r>
            <a:endParaRPr lang="zh-CN" altLang="en-US" dirty="0"/>
          </a:p>
        </p:txBody>
      </p:sp>
      <p:sp>
        <p:nvSpPr>
          <p:cNvPr id="7" name="右箭头 6"/>
          <p:cNvSpPr/>
          <p:nvPr/>
        </p:nvSpPr>
        <p:spPr>
          <a:xfrm>
            <a:off x="2267744" y="1268760"/>
            <a:ext cx="576064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右箭头 7"/>
          <p:cNvSpPr/>
          <p:nvPr/>
        </p:nvSpPr>
        <p:spPr>
          <a:xfrm>
            <a:off x="5436096" y="1268760"/>
            <a:ext cx="576064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TextBox 8"/>
          <p:cNvSpPr txBox="1"/>
          <p:nvPr/>
        </p:nvSpPr>
        <p:spPr>
          <a:xfrm>
            <a:off x="6876256" y="1273715"/>
            <a:ext cx="12961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/>
              <a:t>选择一种图形</a:t>
            </a:r>
            <a:endParaRPr lang="zh-CN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203848" y="2060848"/>
            <a:ext cx="720080" cy="3693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932040" y="2435486"/>
            <a:ext cx="720080" cy="63347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4782" y="3749412"/>
            <a:ext cx="5454437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012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 animBg="1"/>
      <p:bldP spid="8" grpId="0" animBg="1"/>
      <p:bldP spid="9" grpId="0"/>
      <p:bldP spid="10" grpId="0" animBg="1"/>
      <p:bldP spid="11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1143000"/>
          </a:xfrm>
        </p:spPr>
        <p:txBody>
          <a:bodyPr/>
          <a:lstStyle/>
          <a:p>
            <a:r>
              <a:rPr lang="zh-CN" altLang="en-US" dirty="0" smtClean="0"/>
              <a:t>编辑</a:t>
            </a:r>
            <a:r>
              <a:rPr lang="en-US" altLang="zh-CN" dirty="0" smtClean="0"/>
              <a:t>SmartArt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2420888"/>
            <a:ext cx="7776863" cy="3650563"/>
          </a:xfrm>
        </p:spPr>
      </p:pic>
      <p:sp>
        <p:nvSpPr>
          <p:cNvPr id="5" name="TextBox 4"/>
          <p:cNvSpPr txBox="1"/>
          <p:nvPr/>
        </p:nvSpPr>
        <p:spPr>
          <a:xfrm>
            <a:off x="827584" y="1412776"/>
            <a:ext cx="6552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/>
              <a:t>在</a:t>
            </a:r>
            <a:r>
              <a:rPr lang="en-US" altLang="zh-CN" sz="2800" dirty="0" smtClean="0"/>
              <a:t>[</a:t>
            </a:r>
            <a:r>
              <a:rPr lang="zh-CN" altLang="en-US" sz="2800" dirty="0" smtClean="0"/>
              <a:t>文本</a:t>
            </a:r>
            <a:r>
              <a:rPr lang="en-US" altLang="zh-CN" sz="2800" dirty="0" smtClean="0"/>
              <a:t>]</a:t>
            </a:r>
            <a:r>
              <a:rPr lang="zh-CN" altLang="en-US" sz="2800" dirty="0" smtClean="0"/>
              <a:t>处，可以自己添加相应的内容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26462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SmartArt</a:t>
            </a:r>
            <a:r>
              <a:rPr lang="zh-CN" altLang="en-US" dirty="0" smtClean="0"/>
              <a:t>设置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3356992"/>
            <a:ext cx="8229600" cy="874143"/>
          </a:xfrm>
        </p:spPr>
      </p:pic>
      <p:sp>
        <p:nvSpPr>
          <p:cNvPr id="5" name="TextBox 4"/>
          <p:cNvSpPr txBox="1"/>
          <p:nvPr/>
        </p:nvSpPr>
        <p:spPr>
          <a:xfrm>
            <a:off x="467544" y="1727230"/>
            <a:ext cx="71287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/>
              <a:t>使用</a:t>
            </a:r>
            <a:r>
              <a:rPr lang="en-US" altLang="zh-CN" sz="2800" dirty="0" smtClean="0"/>
              <a:t>SmartArt</a:t>
            </a:r>
            <a:r>
              <a:rPr lang="zh-CN" altLang="en-US" sz="2800" dirty="0" smtClean="0"/>
              <a:t>工具对</a:t>
            </a:r>
            <a:r>
              <a:rPr lang="en-US" altLang="zh-CN" sz="2800" dirty="0" smtClean="0"/>
              <a:t>SmartArt</a:t>
            </a:r>
            <a:r>
              <a:rPr lang="zh-CN" altLang="en-US" sz="2800" dirty="0" smtClean="0"/>
              <a:t>图设置</a:t>
            </a:r>
            <a:endParaRPr lang="zh-CN" alt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3275856" y="3275692"/>
            <a:ext cx="864096" cy="4320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59431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219256" cy="936104"/>
          </a:xfrm>
        </p:spPr>
        <p:txBody>
          <a:bodyPr/>
          <a:lstStyle/>
          <a:p>
            <a:r>
              <a:rPr lang="zh-CN" altLang="en-US" dirty="0" smtClean="0"/>
              <a:t>艺术字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916832"/>
            <a:ext cx="7467600" cy="1504950"/>
          </a:xfrm>
        </p:spPr>
      </p:pic>
      <p:sp>
        <p:nvSpPr>
          <p:cNvPr id="5" name="TextBox 4"/>
          <p:cNvSpPr txBox="1"/>
          <p:nvPr/>
        </p:nvSpPr>
        <p:spPr>
          <a:xfrm>
            <a:off x="827584" y="1124744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插入</a:t>
            </a:r>
            <a:endParaRPr lang="zh-CN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635896" y="1115452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艺术字</a:t>
            </a:r>
          </a:p>
        </p:txBody>
      </p:sp>
      <p:sp>
        <p:nvSpPr>
          <p:cNvPr id="7" name="右箭头 6"/>
          <p:cNvSpPr/>
          <p:nvPr/>
        </p:nvSpPr>
        <p:spPr>
          <a:xfrm>
            <a:off x="2267744" y="1124744"/>
            <a:ext cx="792088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403648" y="2060848"/>
            <a:ext cx="576064" cy="369332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868144" y="2430180"/>
            <a:ext cx="576064" cy="648000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524" y="3645024"/>
            <a:ext cx="3384376" cy="2976210"/>
          </a:xfrm>
          <a:prstGeom prst="rect">
            <a:avLst/>
          </a:prstGeom>
        </p:spPr>
      </p:pic>
      <p:sp>
        <p:nvSpPr>
          <p:cNvPr id="11" name="右箭头 10"/>
          <p:cNvSpPr/>
          <p:nvPr/>
        </p:nvSpPr>
        <p:spPr>
          <a:xfrm>
            <a:off x="5076056" y="1124744"/>
            <a:ext cx="792088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6588224" y="1143659"/>
            <a:ext cx="187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选择一种艺术</a:t>
            </a:r>
            <a:r>
              <a:rPr lang="zh-CN" altLang="en-US" dirty="0"/>
              <a:t>字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94928" y="3645024"/>
            <a:ext cx="2476872" cy="2976210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960497" y="3767368"/>
            <a:ext cx="338437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/>
              <a:t>当鼠标指向某种艺术字时，会显示相应的艺术字说明。</a:t>
            </a:r>
            <a:endParaRPr lang="en-US" altLang="zh-CN" sz="2800" dirty="0" smtClean="0"/>
          </a:p>
          <a:p>
            <a:r>
              <a:rPr lang="zh-CN" altLang="en-US" sz="2800" dirty="0"/>
              <a:t>艺术</a:t>
            </a:r>
            <a:r>
              <a:rPr lang="zh-CN" altLang="en-US" sz="2800" dirty="0" smtClean="0"/>
              <a:t>字说明可以帮助我们选择艺术字。</a:t>
            </a:r>
            <a:endParaRPr lang="zh-CN" altLang="en-US" sz="2800" dirty="0"/>
          </a:p>
        </p:txBody>
      </p:sp>
      <p:sp>
        <p:nvSpPr>
          <p:cNvPr id="15" name="TextBox 14"/>
          <p:cNvSpPr txBox="1"/>
          <p:nvPr/>
        </p:nvSpPr>
        <p:spPr>
          <a:xfrm>
            <a:off x="2000818" y="4967697"/>
            <a:ext cx="1779094" cy="477527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37976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 animBg="1"/>
      <p:bldP spid="8" grpId="0" animBg="1"/>
      <p:bldP spid="9" grpId="0" animBg="1"/>
      <p:bldP spid="11" grpId="0" animBg="1"/>
      <p:bldP spid="12" grpId="0"/>
      <p:bldP spid="13" grpId="0" animBg="1"/>
      <p:bldP spid="14" grpId="0" uiExpand="1" build="p"/>
      <p:bldP spid="15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25760"/>
            <a:ext cx="8229600" cy="1143000"/>
          </a:xfrm>
        </p:spPr>
        <p:txBody>
          <a:bodyPr/>
          <a:lstStyle/>
          <a:p>
            <a:r>
              <a:rPr lang="zh-CN" altLang="en-US" dirty="0" smtClean="0"/>
              <a:t>艺术字形状设置</a:t>
            </a:r>
            <a:endParaRPr lang="zh-CN" altLang="en-US" dirty="0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2132856"/>
            <a:ext cx="2939234" cy="2921893"/>
          </a:xfrm>
        </p:spPr>
      </p:pic>
      <p:sp>
        <p:nvSpPr>
          <p:cNvPr id="7" name="TextBox 6"/>
          <p:cNvSpPr txBox="1"/>
          <p:nvPr/>
        </p:nvSpPr>
        <p:spPr>
          <a:xfrm>
            <a:off x="421039" y="1261759"/>
            <a:ext cx="158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艺术字样式</a:t>
            </a:r>
            <a:endParaRPr lang="zh-CN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771800" y="1261759"/>
            <a:ext cx="122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文本效果</a:t>
            </a:r>
            <a:endParaRPr lang="zh-CN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076056" y="1261759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转换</a:t>
            </a:r>
          </a:p>
        </p:txBody>
      </p:sp>
      <p:sp>
        <p:nvSpPr>
          <p:cNvPr id="10" name="右箭头 9"/>
          <p:cNvSpPr/>
          <p:nvPr/>
        </p:nvSpPr>
        <p:spPr>
          <a:xfrm>
            <a:off x="2005215" y="1261759"/>
            <a:ext cx="622569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右箭头 10"/>
          <p:cNvSpPr/>
          <p:nvPr/>
        </p:nvSpPr>
        <p:spPr>
          <a:xfrm>
            <a:off x="4139952" y="1261759"/>
            <a:ext cx="622569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1043608" y="2852936"/>
            <a:ext cx="720080" cy="252000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956459" y="2584292"/>
            <a:ext cx="720080" cy="252000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108859" y="4725144"/>
            <a:ext cx="720080" cy="252000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9707" y="2060848"/>
            <a:ext cx="1870850" cy="4499319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411166" y="5445224"/>
            <a:ext cx="24079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当鼠标停留在某个形状上时，会出现相应的说明</a:t>
            </a:r>
            <a:endParaRPr lang="zh-CN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091196" y="5085184"/>
            <a:ext cx="720080" cy="252000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5339" y="2978936"/>
            <a:ext cx="2143125" cy="118110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6987338" y="2584292"/>
            <a:ext cx="1329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/>
              <a:t>左牛角形</a:t>
            </a:r>
            <a:endParaRPr lang="zh-CN" altLang="en-US" dirty="0"/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0232" y="1473624"/>
            <a:ext cx="2066925" cy="76200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6859615" y="980728"/>
            <a:ext cx="1329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/>
              <a:t>无转换</a:t>
            </a:r>
            <a:endParaRPr lang="zh-CN" altLang="en-US" dirty="0"/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7714" y="5194805"/>
            <a:ext cx="2190750" cy="1114425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6991036" y="4471206"/>
            <a:ext cx="1329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/>
              <a:t>波形</a:t>
            </a:r>
            <a:r>
              <a:rPr lang="en-US" altLang="zh-CN" dirty="0" smtClean="0"/>
              <a:t>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39392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 animBg="1"/>
      <p:bldP spid="11" grpId="0" animBg="1"/>
      <p:bldP spid="12" grpId="0" animBg="1"/>
      <p:bldP spid="13" grpId="0" animBg="1"/>
      <p:bldP spid="14" grpId="0" animBg="1"/>
      <p:bldP spid="16" grpId="0"/>
      <p:bldP spid="17" grpId="0" animBg="1"/>
      <p:bldP spid="19" grpId="0"/>
      <p:bldP spid="21" grpId="0"/>
      <p:bldP spid="23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1143000"/>
          </a:xfrm>
        </p:spPr>
        <p:txBody>
          <a:bodyPr/>
          <a:lstStyle/>
          <a:p>
            <a:r>
              <a:rPr lang="zh-CN" altLang="en-US" dirty="0" smtClean="0"/>
              <a:t>表格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20" y="1916832"/>
            <a:ext cx="4600575" cy="1495425"/>
          </a:xfrm>
        </p:spPr>
      </p:pic>
      <p:sp>
        <p:nvSpPr>
          <p:cNvPr id="5" name="TextBox 4"/>
          <p:cNvSpPr txBox="1"/>
          <p:nvPr/>
        </p:nvSpPr>
        <p:spPr>
          <a:xfrm>
            <a:off x="1475656" y="1196752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插入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788024" y="1207758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表格</a:t>
            </a:r>
          </a:p>
        </p:txBody>
      </p:sp>
      <p:sp>
        <p:nvSpPr>
          <p:cNvPr id="7" name="右箭头 6"/>
          <p:cNvSpPr/>
          <p:nvPr/>
        </p:nvSpPr>
        <p:spPr>
          <a:xfrm>
            <a:off x="3131840" y="1207758"/>
            <a:ext cx="720080" cy="35832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TextBox 7"/>
          <p:cNvSpPr txBox="1"/>
          <p:nvPr/>
        </p:nvSpPr>
        <p:spPr>
          <a:xfrm>
            <a:off x="3059832" y="2060848"/>
            <a:ext cx="648072" cy="369332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979712" y="2457789"/>
            <a:ext cx="648072" cy="612000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367644" y="4293096"/>
            <a:ext cx="640871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/>
              <a:t>PPT</a:t>
            </a:r>
            <a:r>
              <a:rPr lang="zh-CN" altLang="en-US" sz="2800" dirty="0" smtClean="0"/>
              <a:t>中表格以及表格工具的使用方法与</a:t>
            </a:r>
            <a:r>
              <a:rPr lang="en-US" altLang="zh-CN" sz="2800" dirty="0" smtClean="0"/>
              <a:t>Word</a:t>
            </a:r>
            <a:r>
              <a:rPr lang="zh-CN" altLang="en-US" sz="2800" dirty="0" smtClean="0"/>
              <a:t>中的表格设置相同。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318745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 animBg="1"/>
      <p:bldP spid="8" grpId="0" animBg="1"/>
      <p:bldP spid="9" grpId="0" animBg="1"/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5536" y="116632"/>
            <a:ext cx="8229600" cy="840314"/>
          </a:xfrm>
        </p:spPr>
        <p:txBody>
          <a:bodyPr/>
          <a:lstStyle/>
          <a:p>
            <a:r>
              <a:rPr lang="zh-CN" altLang="en-US" dirty="0" smtClean="0"/>
              <a:t>保存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1"/>
            <a:ext cx="2818656" cy="1900808"/>
          </a:xfrm>
        </p:spPr>
        <p:txBody>
          <a:bodyPr/>
          <a:lstStyle/>
          <a:p>
            <a:r>
              <a:rPr lang="zh-CN" altLang="en-US" dirty="0"/>
              <a:t>左</a:t>
            </a:r>
            <a:r>
              <a:rPr lang="zh-CN" altLang="en-US" dirty="0" smtClean="0"/>
              <a:t>上角保存</a:t>
            </a:r>
            <a:endParaRPr lang="en-US" altLang="zh-CN" dirty="0" smtClean="0"/>
          </a:p>
          <a:p>
            <a:r>
              <a:rPr lang="en-US" altLang="zh-CN" dirty="0" smtClean="0"/>
              <a:t>Ctrl + S</a:t>
            </a:r>
            <a:r>
              <a:rPr lang="zh-CN" altLang="en-US" dirty="0" smtClean="0"/>
              <a:t>保存</a:t>
            </a:r>
            <a:endParaRPr lang="en-US" altLang="zh-CN" dirty="0" smtClean="0"/>
          </a:p>
          <a:p>
            <a:r>
              <a:rPr lang="zh-CN" altLang="en-US" dirty="0"/>
              <a:t>另存为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072" y="1340768"/>
            <a:ext cx="3200400" cy="14763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436096" y="1268760"/>
            <a:ext cx="288032" cy="2880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4807" y="3212976"/>
            <a:ext cx="1330929" cy="335699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199588" y="3969088"/>
            <a:ext cx="1180724" cy="2520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17692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7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1143000"/>
          </a:xfrm>
        </p:spPr>
        <p:txBody>
          <a:bodyPr/>
          <a:lstStyle/>
          <a:p>
            <a:r>
              <a:rPr lang="zh-CN" altLang="en-US" dirty="0" smtClean="0"/>
              <a:t>图表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3206" y="4808562"/>
            <a:ext cx="4581525" cy="1428750"/>
          </a:xfrm>
        </p:spPr>
      </p:pic>
      <p:sp>
        <p:nvSpPr>
          <p:cNvPr id="5" name="TextBox 4"/>
          <p:cNvSpPr txBox="1"/>
          <p:nvPr/>
        </p:nvSpPr>
        <p:spPr>
          <a:xfrm>
            <a:off x="1979712" y="4160490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插入</a:t>
            </a:r>
            <a:endParaRPr lang="zh-CN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868144" y="4160490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图表</a:t>
            </a:r>
          </a:p>
        </p:txBody>
      </p:sp>
      <p:sp>
        <p:nvSpPr>
          <p:cNvPr id="7" name="右箭头 6"/>
          <p:cNvSpPr/>
          <p:nvPr/>
        </p:nvSpPr>
        <p:spPr>
          <a:xfrm>
            <a:off x="3779912" y="4160490"/>
            <a:ext cx="792088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TextBox 7"/>
          <p:cNvSpPr txBox="1"/>
          <p:nvPr/>
        </p:nvSpPr>
        <p:spPr>
          <a:xfrm>
            <a:off x="2915816" y="4952578"/>
            <a:ext cx="864096" cy="3693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057553" y="5289644"/>
            <a:ext cx="810591" cy="5760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208378" y="2060848"/>
            <a:ext cx="6552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复制其他文件中的图表，然后粘贴到幻灯片中</a:t>
            </a:r>
            <a:endParaRPr lang="zh-CN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208378" y="1484784"/>
            <a:ext cx="12393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方法一：</a:t>
            </a:r>
            <a:endParaRPr lang="zh-CN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208378" y="3284984"/>
            <a:ext cx="12393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方法二：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40077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 animBg="1"/>
      <p:bldP spid="8" grpId="0" animBg="1"/>
      <p:bldP spid="9" grpId="0" animBg="1"/>
      <p:bldP spid="11" grpId="0"/>
      <p:bldP spid="12" grpId="0"/>
      <p:bldP spid="13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836712"/>
            <a:ext cx="5534025" cy="368617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27584" y="332656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选择一种图表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329" y="172160"/>
            <a:ext cx="8821726" cy="530903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483768" y="6093296"/>
            <a:ext cx="46805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选择好图表后，会弹出一个</a:t>
            </a:r>
            <a:r>
              <a:rPr lang="en-US" altLang="zh-CN" dirty="0" err="1" smtClean="0"/>
              <a:t>excle</a:t>
            </a:r>
            <a:r>
              <a:rPr lang="zh-CN" altLang="en-US" dirty="0" smtClean="0"/>
              <a:t>文件，如上图所示</a:t>
            </a:r>
            <a:endParaRPr lang="zh-CN" altLang="en-US" dirty="0"/>
          </a:p>
        </p:txBody>
      </p:sp>
      <p:cxnSp>
        <p:nvCxnSpPr>
          <p:cNvPr id="7" name="直接箭头连接符 6"/>
          <p:cNvCxnSpPr/>
          <p:nvPr/>
        </p:nvCxnSpPr>
        <p:spPr>
          <a:xfrm flipV="1">
            <a:off x="5436096" y="5661248"/>
            <a:ext cx="288032" cy="36004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94878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16632"/>
            <a:ext cx="4920506" cy="587727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580112" y="364014"/>
            <a:ext cx="309634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在</a:t>
            </a:r>
            <a:r>
              <a:rPr lang="en-US" altLang="zh-CN" dirty="0" smtClean="0"/>
              <a:t>excel</a:t>
            </a:r>
            <a:r>
              <a:rPr lang="zh-CN" altLang="en-US" dirty="0" smtClean="0"/>
              <a:t>中，有一组示例数据，以及一句说明，在实际使用时，会删除掉示例数据，填写自己的数据。</a:t>
            </a:r>
            <a:endParaRPr lang="en-US" altLang="zh-CN" dirty="0" smtClean="0"/>
          </a:p>
          <a:p>
            <a:r>
              <a:rPr lang="zh-CN" altLang="en-US" dirty="0" smtClean="0"/>
              <a:t>蓝色线框以内的部分是数据区域，</a:t>
            </a:r>
            <a:r>
              <a:rPr lang="en-US" altLang="zh-CN" dirty="0" smtClean="0"/>
              <a:t>excel</a:t>
            </a:r>
            <a:r>
              <a:rPr lang="zh-CN" altLang="en-US" dirty="0" smtClean="0"/>
              <a:t>只使用数据区域的数据生成图表。</a:t>
            </a:r>
            <a:endParaRPr lang="en-US" altLang="zh-CN" dirty="0" smtClean="0"/>
          </a:p>
          <a:p>
            <a:r>
              <a:rPr lang="zh-CN" altLang="en-US" dirty="0" smtClean="0"/>
              <a:t>可以拖动数据区域的右下角，改变数据区域的大小，以适应不同数量的数据。</a:t>
            </a:r>
            <a:endParaRPr lang="zh-CN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1304848"/>
            <a:ext cx="2448272" cy="900016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99592" y="2276872"/>
            <a:ext cx="2520280" cy="269904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cxnSp>
        <p:nvCxnSpPr>
          <p:cNvPr id="8" name="直接箭头连接符 7"/>
          <p:cNvCxnSpPr/>
          <p:nvPr/>
        </p:nvCxnSpPr>
        <p:spPr>
          <a:xfrm flipH="1">
            <a:off x="2555776" y="1795175"/>
            <a:ext cx="648072" cy="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16631"/>
            <a:ext cx="5064522" cy="6049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621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8367" y="1556792"/>
            <a:ext cx="6627267" cy="496436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836961" y="548680"/>
            <a:ext cx="59033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输入完数据，点击</a:t>
            </a:r>
            <a:r>
              <a:rPr lang="en-US" altLang="zh-CN" dirty="0" smtClean="0"/>
              <a:t>excel</a:t>
            </a:r>
            <a:r>
              <a:rPr lang="zh-CN" altLang="en-US" dirty="0" smtClean="0"/>
              <a:t>右上角的</a:t>
            </a:r>
            <a:r>
              <a:rPr lang="en-US" altLang="zh-CN" dirty="0" smtClean="0"/>
              <a:t>×</a:t>
            </a:r>
            <a:r>
              <a:rPr lang="zh-CN" altLang="en-US" dirty="0" smtClean="0"/>
              <a:t>关闭</a:t>
            </a:r>
            <a:r>
              <a:rPr lang="en-US" altLang="zh-CN" dirty="0" smtClean="0"/>
              <a:t>excel</a:t>
            </a:r>
            <a:r>
              <a:rPr lang="zh-CN" altLang="en-US" dirty="0" smtClean="0"/>
              <a:t>后，会生成图表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37421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图表设置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PPT</a:t>
            </a:r>
            <a:r>
              <a:rPr lang="zh-CN" altLang="en-US" dirty="0" smtClean="0"/>
              <a:t>中关于图表的设置与</a:t>
            </a:r>
            <a:r>
              <a:rPr lang="en-US" altLang="zh-CN" dirty="0" smtClean="0"/>
              <a:t>Excel</a:t>
            </a:r>
            <a:r>
              <a:rPr lang="zh-CN" altLang="en-US" dirty="0" smtClean="0"/>
              <a:t>中的相同。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90208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1143000"/>
          </a:xfrm>
        </p:spPr>
        <p:txBody>
          <a:bodyPr/>
          <a:lstStyle/>
          <a:p>
            <a:r>
              <a:rPr lang="zh-CN" altLang="en-US" dirty="0" smtClean="0"/>
              <a:t>音频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628800"/>
            <a:ext cx="8229600" cy="1621781"/>
          </a:xfrm>
        </p:spPr>
      </p:pic>
      <p:pic>
        <p:nvPicPr>
          <p:cNvPr id="3" name="亚特兰提斯之子.wma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236296" y="3501008"/>
            <a:ext cx="609600" cy="6096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019" y="3356992"/>
            <a:ext cx="5760640" cy="324036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11560" y="1052736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插入</a:t>
            </a:r>
            <a:endParaRPr lang="zh-CN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555776" y="1052736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音频</a:t>
            </a:r>
          </a:p>
        </p:txBody>
      </p:sp>
      <p:sp>
        <p:nvSpPr>
          <p:cNvPr id="8" name="右箭头 7"/>
          <p:cNvSpPr/>
          <p:nvPr/>
        </p:nvSpPr>
        <p:spPr>
          <a:xfrm>
            <a:off x="1619672" y="1052736"/>
            <a:ext cx="576064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右箭头 8"/>
          <p:cNvSpPr/>
          <p:nvPr/>
        </p:nvSpPr>
        <p:spPr>
          <a:xfrm>
            <a:off x="3491880" y="1052736"/>
            <a:ext cx="576064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4427984" y="1052736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文件中的音频</a:t>
            </a:r>
            <a:endParaRPr lang="zh-CN" altLang="en-US" dirty="0"/>
          </a:p>
        </p:txBody>
      </p:sp>
      <p:sp>
        <p:nvSpPr>
          <p:cNvPr id="11" name="右箭头 10"/>
          <p:cNvSpPr/>
          <p:nvPr/>
        </p:nvSpPr>
        <p:spPr>
          <a:xfrm>
            <a:off x="6372200" y="1052736"/>
            <a:ext cx="576064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7452320" y="1052735"/>
            <a:ext cx="1180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选择音频</a:t>
            </a:r>
            <a:endParaRPr lang="zh-CN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444208" y="4581128"/>
            <a:ext cx="2448272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zh-CN" altLang="en-US" dirty="0" smtClean="0"/>
              <a:t>插入音频后幻灯片中会出现音频的图标。</a:t>
            </a:r>
            <a:endParaRPr lang="en-US" altLang="zh-CN" dirty="0" smtClean="0"/>
          </a:p>
          <a:p>
            <a:pPr>
              <a:spcAft>
                <a:spcPts val="1200"/>
              </a:spcAft>
            </a:pPr>
            <a:r>
              <a:rPr lang="zh-CN" altLang="en-US" dirty="0" smtClean="0"/>
              <a:t>音频图标的设置与图片的设置相同。</a:t>
            </a:r>
            <a:endParaRPr lang="zh-CN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115616" y="1700808"/>
            <a:ext cx="648072" cy="369332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7271545" y="2037874"/>
            <a:ext cx="648072" cy="369332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7423945" y="2559606"/>
            <a:ext cx="1209312" cy="288000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1274456" y="4653136"/>
            <a:ext cx="921280" cy="180000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00687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8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6" grpId="0"/>
      <p:bldP spid="7" grpId="0"/>
      <p:bldP spid="8" grpId="0" animBg="1"/>
      <p:bldP spid="9" grpId="0" animBg="1"/>
      <p:bldP spid="10" grpId="0"/>
      <p:bldP spid="11" grpId="0" animBg="1"/>
      <p:bldP spid="12" grpId="0"/>
      <p:bldP spid="13" grpId="0" uiExpand="1" build="p"/>
      <p:bldP spid="14" grpId="0" animBg="1"/>
      <p:bldP spid="15" grpId="0" animBg="1"/>
      <p:bldP spid="16" grpId="0" animBg="1"/>
      <p:bldP spid="17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1143000"/>
          </a:xfrm>
        </p:spPr>
        <p:txBody>
          <a:bodyPr/>
          <a:lstStyle/>
          <a:p>
            <a:r>
              <a:rPr lang="zh-CN" altLang="en-US" dirty="0" smtClean="0"/>
              <a:t>音频播放设置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700808"/>
            <a:ext cx="7067550" cy="1476375"/>
          </a:xfrm>
        </p:spPr>
      </p:pic>
      <p:sp>
        <p:nvSpPr>
          <p:cNvPr id="5" name="TextBox 4"/>
          <p:cNvSpPr txBox="1"/>
          <p:nvPr/>
        </p:nvSpPr>
        <p:spPr>
          <a:xfrm>
            <a:off x="683568" y="1196752"/>
            <a:ext cx="7272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使用音频工具的播放选项可以对音频的播放进行设置</a:t>
            </a:r>
            <a:endParaRPr lang="zh-CN" altLang="en-US" dirty="0"/>
          </a:p>
        </p:txBody>
      </p:sp>
      <p:cxnSp>
        <p:nvCxnSpPr>
          <p:cNvPr id="7" name="直接箭头连接符 6"/>
          <p:cNvCxnSpPr/>
          <p:nvPr/>
        </p:nvCxnSpPr>
        <p:spPr>
          <a:xfrm flipH="1">
            <a:off x="1691680" y="2852936"/>
            <a:ext cx="648072" cy="576064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95536" y="3501008"/>
            <a:ext cx="18002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/>
              <a:t>设置音频的开始时间与结束时间，控制音频播放时间的长短</a:t>
            </a:r>
            <a:endParaRPr lang="zh-CN" altLang="en-US" sz="1400" dirty="0"/>
          </a:p>
        </p:txBody>
      </p:sp>
      <p:sp>
        <p:nvSpPr>
          <p:cNvPr id="9" name="TextBox 8"/>
          <p:cNvSpPr txBox="1"/>
          <p:nvPr/>
        </p:nvSpPr>
        <p:spPr>
          <a:xfrm>
            <a:off x="2627784" y="3535848"/>
            <a:ext cx="18002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/>
              <a:t>在放映幻灯片时，默认是会显示音频图标的，勾上后会隐藏音频图标</a:t>
            </a:r>
            <a:endParaRPr lang="zh-CN" altLang="en-US" sz="1400" dirty="0"/>
          </a:p>
        </p:txBody>
      </p:sp>
      <p:cxnSp>
        <p:nvCxnSpPr>
          <p:cNvPr id="10" name="直接箭头连接符 9"/>
          <p:cNvCxnSpPr/>
          <p:nvPr/>
        </p:nvCxnSpPr>
        <p:spPr>
          <a:xfrm flipH="1">
            <a:off x="3995936" y="2924944"/>
            <a:ext cx="648072" cy="576064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图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123" y="5445223"/>
            <a:ext cx="1343025" cy="638175"/>
          </a:xfrm>
          <a:prstGeom prst="rect">
            <a:avLst/>
          </a:prstGeom>
        </p:spPr>
      </p:pic>
      <p:cxnSp>
        <p:nvCxnSpPr>
          <p:cNvPr id="12" name="直接箭头连接符 11"/>
          <p:cNvCxnSpPr>
            <a:endCxn id="17" idx="1"/>
          </p:cNvCxnSpPr>
          <p:nvPr/>
        </p:nvCxnSpPr>
        <p:spPr>
          <a:xfrm flipV="1">
            <a:off x="1691680" y="4770730"/>
            <a:ext cx="936104" cy="782505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2627784" y="4509120"/>
            <a:ext cx="26642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/>
              <a:t>放映含有该音频的幻灯片时，音频会自动播放</a:t>
            </a:r>
            <a:endParaRPr lang="zh-CN" altLang="en-US" sz="1400" dirty="0"/>
          </a:p>
        </p:txBody>
      </p:sp>
      <p:cxnSp>
        <p:nvCxnSpPr>
          <p:cNvPr id="18" name="直接箭头连接符 17"/>
          <p:cNvCxnSpPr/>
          <p:nvPr/>
        </p:nvCxnSpPr>
        <p:spPr>
          <a:xfrm flipV="1">
            <a:off x="1691680" y="5454516"/>
            <a:ext cx="792056" cy="309794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2627784" y="5085184"/>
            <a:ext cx="266429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/>
              <a:t>必须点击音频图标才能播放，如果勾上了放映时隐藏，那么无法点击播放</a:t>
            </a:r>
            <a:endParaRPr lang="zh-CN" altLang="en-US" sz="1400" dirty="0"/>
          </a:p>
        </p:txBody>
      </p:sp>
      <p:sp>
        <p:nvSpPr>
          <p:cNvPr id="22" name="TextBox 21"/>
          <p:cNvSpPr txBox="1"/>
          <p:nvPr/>
        </p:nvSpPr>
        <p:spPr>
          <a:xfrm>
            <a:off x="2627784" y="5877272"/>
            <a:ext cx="26642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/>
              <a:t>自动播放音频，幻灯片在切换到下一张时，默认会停止播放，但此选项设置切换幻灯片切换后继续播放音频</a:t>
            </a:r>
            <a:endParaRPr lang="zh-CN" altLang="en-US" sz="1400" dirty="0"/>
          </a:p>
        </p:txBody>
      </p:sp>
      <p:cxnSp>
        <p:nvCxnSpPr>
          <p:cNvPr id="23" name="直接箭头连接符 22"/>
          <p:cNvCxnSpPr/>
          <p:nvPr/>
        </p:nvCxnSpPr>
        <p:spPr>
          <a:xfrm>
            <a:off x="1691680" y="6021288"/>
            <a:ext cx="783704" cy="272834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/>
          <p:nvPr/>
        </p:nvCxnSpPr>
        <p:spPr>
          <a:xfrm>
            <a:off x="6516216" y="2933264"/>
            <a:ext cx="0" cy="602746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5318832" y="3536010"/>
            <a:ext cx="1800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/>
              <a:t>音乐播放完后，停止播放。</a:t>
            </a:r>
            <a:endParaRPr lang="zh-CN" altLang="en-US" sz="1400" dirty="0"/>
          </a:p>
        </p:txBody>
      </p:sp>
      <p:sp>
        <p:nvSpPr>
          <p:cNvPr id="30" name="TextBox 29"/>
          <p:cNvSpPr txBox="1"/>
          <p:nvPr/>
        </p:nvSpPr>
        <p:spPr>
          <a:xfrm>
            <a:off x="6660232" y="4869160"/>
            <a:ext cx="18002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/>
              <a:t>音乐播放完后，会继续循环播放，直到切换到其他幻灯片或退出幻灯片放映</a:t>
            </a:r>
            <a:endParaRPr lang="zh-CN" altLang="en-US" sz="1400" dirty="0"/>
          </a:p>
        </p:txBody>
      </p:sp>
      <p:cxnSp>
        <p:nvCxnSpPr>
          <p:cNvPr id="31" name="直接箭头连接符 30"/>
          <p:cNvCxnSpPr/>
          <p:nvPr/>
        </p:nvCxnSpPr>
        <p:spPr>
          <a:xfrm>
            <a:off x="7538216" y="2599926"/>
            <a:ext cx="22116" cy="2125218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4427984" y="2597182"/>
            <a:ext cx="1008112" cy="327762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2195736" y="2204864"/>
            <a:ext cx="576000" cy="576000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4427984" y="2269420"/>
            <a:ext cx="1872208" cy="327762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6300192" y="2605502"/>
            <a:ext cx="1008112" cy="327762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6315896" y="2269420"/>
            <a:ext cx="1496463" cy="336082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99991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9" grpId="0"/>
      <p:bldP spid="17" grpId="0"/>
      <p:bldP spid="21" grpId="0"/>
      <p:bldP spid="22" grpId="0"/>
      <p:bldP spid="29" grpId="0"/>
      <p:bldP spid="30" grpId="0"/>
      <p:bldP spid="33" grpId="0" animBg="1"/>
      <p:bldP spid="34" grpId="0" animBg="1"/>
      <p:bldP spid="35" grpId="0" animBg="1"/>
      <p:bldP spid="36" grpId="0" animBg="1"/>
      <p:bldP spid="37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5536" y="44624"/>
            <a:ext cx="8229600" cy="1143000"/>
          </a:xfrm>
        </p:spPr>
        <p:txBody>
          <a:bodyPr/>
          <a:lstStyle/>
          <a:p>
            <a:r>
              <a:rPr lang="zh-CN" altLang="en-US" dirty="0" smtClean="0"/>
              <a:t>主题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628800"/>
            <a:ext cx="8229600" cy="1020441"/>
          </a:xfrm>
        </p:spPr>
      </p:pic>
      <p:sp>
        <p:nvSpPr>
          <p:cNvPr id="5" name="TextBox 4"/>
          <p:cNvSpPr txBox="1"/>
          <p:nvPr/>
        </p:nvSpPr>
        <p:spPr>
          <a:xfrm>
            <a:off x="380728" y="1556792"/>
            <a:ext cx="648072" cy="369332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283968" y="2420888"/>
            <a:ext cx="648072" cy="369332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39552" y="2996952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设计</a:t>
            </a:r>
            <a:endParaRPr lang="zh-CN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931365" y="3015144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主题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724128" y="2996952"/>
            <a:ext cx="1728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选择一种主题</a:t>
            </a:r>
            <a:endParaRPr lang="zh-CN" altLang="en-US" dirty="0"/>
          </a:p>
        </p:txBody>
      </p:sp>
      <p:sp>
        <p:nvSpPr>
          <p:cNvPr id="10" name="右箭头 9"/>
          <p:cNvSpPr/>
          <p:nvPr/>
        </p:nvSpPr>
        <p:spPr>
          <a:xfrm>
            <a:off x="1691680" y="3015144"/>
            <a:ext cx="648072" cy="3511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右箭头 10"/>
          <p:cNvSpPr/>
          <p:nvPr/>
        </p:nvSpPr>
        <p:spPr>
          <a:xfrm>
            <a:off x="4283968" y="2996952"/>
            <a:ext cx="648072" cy="3511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708" y="4365104"/>
            <a:ext cx="4407296" cy="2205336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4" y="4404001"/>
            <a:ext cx="4267521" cy="2155516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228184" y="3789040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模块主题</a:t>
            </a:r>
            <a:endParaRPr lang="zh-CN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1619672" y="3794100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默认</a:t>
            </a:r>
          </a:p>
        </p:txBody>
      </p:sp>
    </p:spTree>
    <p:extLst>
      <p:ext uri="{BB962C8B-B14F-4D97-AF65-F5344CB8AC3E}">
        <p14:creationId xmlns:p14="http://schemas.microsoft.com/office/powerpoint/2010/main" val="3458766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/>
      <p:bldP spid="8" grpId="0"/>
      <p:bldP spid="9" grpId="0"/>
      <p:bldP spid="10" grpId="0" animBg="1"/>
      <p:bldP spid="11" grpId="0" animBg="1"/>
      <p:bldP spid="14" grpId="0"/>
      <p:bldP spid="15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7544" y="404664"/>
            <a:ext cx="7992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在选择主题时，可以右键单击主题，选择主题应用于此幻灯片还是所有幻灯片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693" y="908720"/>
            <a:ext cx="8388424" cy="287994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36693" y="3284984"/>
            <a:ext cx="1182979" cy="287984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94441" y="4509120"/>
            <a:ext cx="7992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如果没有找到合适的主题，可以点击浏览主题，选择自己的下载或设计主题。</a:t>
            </a:r>
            <a:endParaRPr lang="zh-CN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220072" y="2420888"/>
            <a:ext cx="1296144" cy="432000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54404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animBg="1"/>
      <p:bldP spid="5" grpId="0"/>
      <p:bldP spid="6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457200" y="2857500"/>
            <a:ext cx="8229600" cy="1143000"/>
          </a:xfrm>
        </p:spPr>
        <p:txBody>
          <a:bodyPr/>
          <a:lstStyle/>
          <a:p>
            <a:r>
              <a:rPr lang="zh-CN" altLang="en-US" dirty="0" smtClean="0"/>
              <a:t>母版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45964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1008112"/>
          </a:xfrm>
        </p:spPr>
        <p:txBody>
          <a:bodyPr/>
          <a:lstStyle/>
          <a:p>
            <a:r>
              <a:rPr lang="zh-CN" altLang="en-US" dirty="0" smtClean="0"/>
              <a:t>创建幻灯片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23528" y="1196752"/>
            <a:ext cx="5760640" cy="648072"/>
          </a:xfrm>
        </p:spPr>
        <p:txBody>
          <a:bodyPr>
            <a:normAutofit/>
          </a:bodyPr>
          <a:lstStyle/>
          <a:p>
            <a:r>
              <a:rPr lang="zh-CN" altLang="en-US" sz="2400" dirty="0" smtClean="0"/>
              <a:t>新建的</a:t>
            </a:r>
            <a:r>
              <a:rPr lang="en-US" altLang="zh-CN" sz="2400" dirty="0" smtClean="0"/>
              <a:t>PPT</a:t>
            </a:r>
            <a:r>
              <a:rPr lang="zh-CN" altLang="en-US" sz="2400" dirty="0" smtClean="0"/>
              <a:t>是空白的，需要添加幻灯片</a:t>
            </a:r>
            <a:endParaRPr lang="en-US" altLang="zh-CN" sz="2400" dirty="0" smtClean="0"/>
          </a:p>
          <a:p>
            <a:endParaRPr lang="zh-CN" altLang="en-US" sz="24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772816"/>
            <a:ext cx="4330875" cy="234833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112" y="4571836"/>
            <a:ext cx="3200400" cy="147637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67544" y="5158933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开始</a:t>
            </a:r>
            <a:endParaRPr lang="zh-CN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131840" y="5086925"/>
            <a:ext cx="9361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/>
              <a:t>新建幻灯片</a:t>
            </a:r>
            <a:endParaRPr lang="zh-CN" altLang="en-US" dirty="0"/>
          </a:p>
        </p:txBody>
      </p:sp>
      <p:sp>
        <p:nvSpPr>
          <p:cNvPr id="8" name="右箭头 7"/>
          <p:cNvSpPr/>
          <p:nvPr/>
        </p:nvSpPr>
        <p:spPr>
          <a:xfrm>
            <a:off x="1763688" y="5221649"/>
            <a:ext cx="792088" cy="3066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TextBox 8"/>
          <p:cNvSpPr txBox="1"/>
          <p:nvPr/>
        </p:nvSpPr>
        <p:spPr>
          <a:xfrm>
            <a:off x="6084168" y="4725144"/>
            <a:ext cx="648072" cy="3693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660232" y="5158933"/>
            <a:ext cx="534288" cy="6480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76775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1143000"/>
          </a:xfrm>
        </p:spPr>
        <p:txBody>
          <a:bodyPr/>
          <a:lstStyle/>
          <a:p>
            <a:r>
              <a:rPr lang="zh-CN" altLang="en-US" dirty="0" smtClean="0"/>
              <a:t>在制作</a:t>
            </a:r>
            <a:r>
              <a:rPr lang="en-US" altLang="zh-CN" dirty="0" smtClean="0"/>
              <a:t>PPT</a:t>
            </a:r>
            <a:r>
              <a:rPr lang="zh-CN" altLang="en-US" dirty="0" smtClean="0"/>
              <a:t>时会遇到的问题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1684784"/>
          </a:xfrm>
        </p:spPr>
        <p:txBody>
          <a:bodyPr>
            <a:normAutofit fontScale="55000" lnSpcReduction="20000"/>
          </a:bodyPr>
          <a:lstStyle/>
          <a:p>
            <a:r>
              <a:rPr lang="zh-CN" altLang="en-US" dirty="0" smtClean="0"/>
              <a:t>如果我们在做一个有</a:t>
            </a:r>
            <a:r>
              <a:rPr lang="en-US" altLang="zh-CN" dirty="0" smtClean="0"/>
              <a:t>200</a:t>
            </a:r>
            <a:r>
              <a:rPr lang="zh-CN" altLang="en-US" dirty="0" smtClean="0"/>
              <a:t>张幻灯片的</a:t>
            </a:r>
            <a:r>
              <a:rPr lang="en-US" altLang="zh-CN" dirty="0" smtClean="0"/>
              <a:t>PPT</a:t>
            </a:r>
            <a:r>
              <a:rPr lang="zh-CN" altLang="en-US" dirty="0" smtClean="0"/>
              <a:t>，要求每张幻灯片的左上方都有一个</a:t>
            </a:r>
            <a:r>
              <a:rPr lang="en-US" altLang="zh-CN" dirty="0" smtClean="0"/>
              <a:t>logo</a:t>
            </a:r>
            <a:r>
              <a:rPr lang="zh-CN" altLang="en-US" dirty="0" smtClean="0"/>
              <a:t>。如图</a:t>
            </a:r>
            <a:endParaRPr lang="en-US" altLang="zh-CN" dirty="0" smtClean="0"/>
          </a:p>
          <a:p>
            <a:r>
              <a:rPr lang="zh-CN" altLang="en-US" dirty="0" smtClean="0"/>
              <a:t>要给</a:t>
            </a:r>
            <a:r>
              <a:rPr lang="en-US" altLang="zh-CN" dirty="0" smtClean="0"/>
              <a:t>200</a:t>
            </a:r>
            <a:r>
              <a:rPr lang="zh-CN" altLang="en-US" dirty="0" smtClean="0"/>
              <a:t>张幻灯片都插入图片，再调整大小和位置，是一件很繁琐的事。</a:t>
            </a:r>
            <a:endParaRPr lang="en-US" altLang="zh-CN" dirty="0" smtClean="0"/>
          </a:p>
          <a:p>
            <a:r>
              <a:rPr lang="zh-CN" altLang="en-US" dirty="0" smtClean="0"/>
              <a:t>如果还要求所有幻灯片的标题文字都必须使用红色，隶书，每次都去修改标题字体样式也是一件很麻烦的事。</a:t>
            </a:r>
            <a:endParaRPr lang="en-US" altLang="zh-CN" dirty="0" smtClean="0"/>
          </a:p>
          <a:p>
            <a:r>
              <a:rPr lang="zh-CN" altLang="en-US" dirty="0" smtClean="0"/>
              <a:t>这些问题都可以用母版去解决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696" y="3203115"/>
            <a:ext cx="4823171" cy="362925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861446" y="3203115"/>
            <a:ext cx="936104" cy="576000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78922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1143000"/>
          </a:xfrm>
        </p:spPr>
        <p:txBody>
          <a:bodyPr/>
          <a:lstStyle/>
          <a:p>
            <a:r>
              <a:rPr lang="zh-CN" altLang="en-US" dirty="0" smtClean="0"/>
              <a:t>如何使用母版</a:t>
            </a:r>
            <a:endParaRPr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6" y="1556792"/>
            <a:ext cx="6410325" cy="1485900"/>
          </a:xfrm>
        </p:spPr>
      </p:pic>
      <p:sp>
        <p:nvSpPr>
          <p:cNvPr id="6" name="TextBox 5"/>
          <p:cNvSpPr txBox="1"/>
          <p:nvPr/>
        </p:nvSpPr>
        <p:spPr>
          <a:xfrm>
            <a:off x="5724128" y="1700808"/>
            <a:ext cx="792088" cy="369332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563888" y="2070140"/>
            <a:ext cx="792088" cy="612000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763688" y="3717032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视图</a:t>
            </a:r>
            <a:endParaRPr lang="zh-CN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444208" y="3717032"/>
            <a:ext cx="158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幻灯片母版</a:t>
            </a:r>
            <a:endParaRPr lang="zh-CN" altLang="en-US" dirty="0"/>
          </a:p>
        </p:txBody>
      </p:sp>
      <p:sp>
        <p:nvSpPr>
          <p:cNvPr id="13" name="右箭头 12"/>
          <p:cNvSpPr/>
          <p:nvPr/>
        </p:nvSpPr>
        <p:spPr>
          <a:xfrm>
            <a:off x="4211960" y="3717032"/>
            <a:ext cx="648072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2173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/>
      <p:bldP spid="9" grpId="0"/>
      <p:bldP spid="13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683568" y="0"/>
            <a:ext cx="7859216" cy="792088"/>
          </a:xfrm>
        </p:spPr>
        <p:txBody>
          <a:bodyPr/>
          <a:lstStyle/>
          <a:p>
            <a:r>
              <a:rPr lang="zh-CN" altLang="en-US" dirty="0" smtClean="0"/>
              <a:t>母版视图</a:t>
            </a:r>
            <a:endParaRPr lang="zh-CN" alt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412776"/>
            <a:ext cx="7272808" cy="4290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971600" y="764704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祖母版</a:t>
            </a:r>
            <a:endParaRPr lang="zh-CN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27584" y="2132856"/>
            <a:ext cx="1224136" cy="828000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971600" y="2960856"/>
            <a:ext cx="998064" cy="2844000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27584" y="6277962"/>
            <a:ext cx="7488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版式母版，有十一种，对应幻灯片默认的</a:t>
            </a:r>
            <a:r>
              <a:rPr lang="zh-CN" altLang="en-US" dirty="0"/>
              <a:t>十</a:t>
            </a:r>
            <a:r>
              <a:rPr lang="zh-CN" altLang="en-US" dirty="0" smtClean="0"/>
              <a:t>一种版式</a:t>
            </a:r>
            <a:endParaRPr lang="zh-CN" altLang="en-US" dirty="0"/>
          </a:p>
        </p:txBody>
      </p:sp>
      <p:cxnSp>
        <p:nvCxnSpPr>
          <p:cNvPr id="10" name="直接箭头连接符 9"/>
          <p:cNvCxnSpPr/>
          <p:nvPr/>
        </p:nvCxnSpPr>
        <p:spPr>
          <a:xfrm flipV="1">
            <a:off x="1470632" y="1134036"/>
            <a:ext cx="0" cy="926812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/>
          <p:nvPr/>
        </p:nvCxnSpPr>
        <p:spPr>
          <a:xfrm>
            <a:off x="1528916" y="5804856"/>
            <a:ext cx="0" cy="473106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985906" y="1496868"/>
            <a:ext cx="701332" cy="201148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339752" y="764704"/>
            <a:ext cx="57606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此时我们进入了母版视图，样子与普通视图有一些区别。</a:t>
            </a:r>
            <a:endParaRPr lang="en-US" altLang="zh-CN" dirty="0" smtClean="0"/>
          </a:p>
          <a:p>
            <a:r>
              <a:rPr lang="zh-CN" altLang="en-US" dirty="0" smtClean="0"/>
              <a:t>在开始选项卡的左边会多出一个幻灯片母版选项卡。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297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8" grpId="0" animBg="1"/>
      <p:bldP spid="7" grpId="0"/>
      <p:bldP spid="11" grpId="0" animBg="1"/>
      <p:bldP spid="13" grpId="0" uiExpand="1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147248" cy="792088"/>
          </a:xfrm>
        </p:spPr>
        <p:txBody>
          <a:bodyPr/>
          <a:lstStyle/>
          <a:p>
            <a:r>
              <a:rPr lang="zh-CN" altLang="en-US" dirty="0" smtClean="0"/>
              <a:t>版式母版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836712"/>
            <a:ext cx="8363272" cy="1917018"/>
          </a:xfrm>
        </p:spPr>
        <p:txBody>
          <a:bodyPr>
            <a:normAutofit fontScale="70000" lnSpcReduction="20000"/>
          </a:bodyPr>
          <a:lstStyle/>
          <a:p>
            <a:r>
              <a:rPr lang="zh-CN" altLang="en-US" dirty="0" smtClean="0"/>
              <a:t>当选中一个母版以后，会有一个黄色的选中效果，选中母版后可以对其进行编辑。</a:t>
            </a:r>
            <a:endParaRPr lang="en-US" altLang="zh-CN" dirty="0" smtClean="0"/>
          </a:p>
          <a:p>
            <a:r>
              <a:rPr lang="zh-CN" altLang="en-US" dirty="0" smtClean="0"/>
              <a:t>母版没有写出自己的名称，但是我们能根据样式判断出来是哪一种版式的母版，例如这个标题与内容的母版。</a:t>
            </a:r>
            <a:endParaRPr lang="en-US" altLang="zh-CN" dirty="0" smtClean="0"/>
          </a:p>
          <a:p>
            <a:r>
              <a:rPr lang="zh-CN" altLang="en-US" dirty="0" smtClean="0"/>
              <a:t>母版的所有操作，例如插入图片，表格，修改字体等，都与操作幻灯片相同。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2996951"/>
            <a:ext cx="1986911" cy="367235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4" y="3299883"/>
            <a:ext cx="3744416" cy="286170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259632" y="5517232"/>
            <a:ext cx="1872208" cy="1044000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90174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075240" cy="936104"/>
          </a:xfrm>
        </p:spPr>
        <p:txBody>
          <a:bodyPr/>
          <a:lstStyle/>
          <a:p>
            <a:r>
              <a:rPr lang="zh-CN" altLang="en-US" dirty="0" smtClean="0"/>
              <a:t>版式母版的用法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124744"/>
            <a:ext cx="8291264" cy="1440160"/>
          </a:xfrm>
        </p:spPr>
        <p:txBody>
          <a:bodyPr>
            <a:normAutofit fontScale="70000" lnSpcReduction="20000"/>
          </a:bodyPr>
          <a:lstStyle/>
          <a:p>
            <a:r>
              <a:rPr lang="zh-CN" altLang="en-US" dirty="0" smtClean="0"/>
              <a:t>以</a:t>
            </a:r>
            <a:r>
              <a:rPr lang="zh-CN" altLang="en-US" dirty="0" smtClean="0">
                <a:solidFill>
                  <a:srgbClr val="0070C0"/>
                </a:solidFill>
              </a:rPr>
              <a:t>标题和内容</a:t>
            </a:r>
            <a:r>
              <a:rPr lang="zh-CN" altLang="en-US" dirty="0" smtClean="0"/>
              <a:t>的版式母版为例，在这个母版中插入一张图片，并把母版中的标题设置为红色，如图。</a:t>
            </a:r>
            <a:endParaRPr lang="en-US" altLang="zh-CN" dirty="0" smtClean="0"/>
          </a:p>
          <a:p>
            <a:r>
              <a:rPr lang="zh-CN" altLang="en-US" dirty="0" smtClean="0"/>
              <a:t>然后在幻灯片母版选项卡中，选择</a:t>
            </a:r>
            <a:r>
              <a:rPr lang="zh-CN" altLang="en-US" dirty="0" smtClean="0">
                <a:solidFill>
                  <a:srgbClr val="FF0000"/>
                </a:solidFill>
              </a:rPr>
              <a:t>关闭母版视图</a:t>
            </a:r>
            <a:r>
              <a:rPr lang="zh-CN" altLang="en-US" dirty="0" smtClean="0"/>
              <a:t>。此时会进入普通视图。在普通视图中，我们任然还是一个空白的</a:t>
            </a:r>
            <a:r>
              <a:rPr lang="en-US" altLang="zh-CN" dirty="0" smtClean="0"/>
              <a:t>PPT</a:t>
            </a:r>
            <a:r>
              <a:rPr lang="zh-CN" altLang="en-US" dirty="0" smtClean="0"/>
              <a:t>文件。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5" y="2998683"/>
            <a:ext cx="3819661" cy="285349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3125" y="2911599"/>
            <a:ext cx="4961363" cy="102145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388424" y="3212976"/>
            <a:ext cx="576064" cy="612000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7542" y="4221088"/>
            <a:ext cx="4752528" cy="257335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283968" y="2998683"/>
            <a:ext cx="792088" cy="286302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34198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8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3528" y="260648"/>
            <a:ext cx="8496944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zh-CN" altLang="en-US" dirty="0" smtClean="0"/>
              <a:t>此时我们新建一张版式为</a:t>
            </a:r>
            <a:r>
              <a:rPr lang="zh-CN" altLang="en-US" dirty="0" smtClean="0">
                <a:solidFill>
                  <a:srgbClr val="0070C0"/>
                </a:solidFill>
              </a:rPr>
              <a:t>标题和内容</a:t>
            </a:r>
            <a:r>
              <a:rPr lang="zh-CN" altLang="en-US" dirty="0" smtClean="0"/>
              <a:t>的幻灯片。</a:t>
            </a:r>
            <a:endParaRPr lang="en-US" altLang="zh-CN" dirty="0" smtClean="0"/>
          </a:p>
          <a:p>
            <a:pPr>
              <a:spcAft>
                <a:spcPts val="1200"/>
              </a:spcAft>
            </a:pPr>
            <a:r>
              <a:rPr lang="zh-CN" altLang="en-US" dirty="0" smtClean="0"/>
              <a:t>新建的</a:t>
            </a:r>
            <a:r>
              <a:rPr lang="zh-CN" altLang="en-US" dirty="0" smtClean="0">
                <a:solidFill>
                  <a:srgbClr val="0070C0"/>
                </a:solidFill>
              </a:rPr>
              <a:t>标题和内容</a:t>
            </a:r>
            <a:r>
              <a:rPr lang="zh-CN" altLang="en-US" dirty="0" smtClean="0"/>
              <a:t>幻灯片就有了刚才设置的图片以及红色的标题。</a:t>
            </a:r>
            <a:endParaRPr lang="en-US" altLang="zh-CN" dirty="0" smtClean="0"/>
          </a:p>
          <a:p>
            <a:pPr>
              <a:spcAft>
                <a:spcPts val="1200"/>
              </a:spcAft>
            </a:pPr>
            <a:r>
              <a:rPr lang="zh-CN" altLang="en-US" dirty="0" smtClean="0"/>
              <a:t>然后我们再新建一张其他版式的幻灯片，例如两栏内容版式的幻灯片。</a:t>
            </a:r>
            <a:endParaRPr lang="en-US" altLang="zh-CN" dirty="0" smtClean="0"/>
          </a:p>
          <a:p>
            <a:pPr>
              <a:spcAft>
                <a:spcPts val="1200"/>
              </a:spcAft>
            </a:pPr>
            <a:r>
              <a:rPr lang="zh-CN" altLang="en-US" dirty="0" smtClean="0"/>
              <a:t>可以看到其他的幻灯片并没有刚才设置的图片与标题。</a:t>
            </a:r>
            <a:endParaRPr lang="en-US" altLang="zh-CN" dirty="0" smtClean="0"/>
          </a:p>
          <a:p>
            <a:pPr>
              <a:spcAft>
                <a:spcPts val="1200"/>
              </a:spcAft>
            </a:pPr>
            <a:r>
              <a:rPr lang="zh-CN" altLang="en-US" dirty="0" smtClean="0"/>
              <a:t>版式母版的作用就是给对应的幻灯片版式提前设计好样式，在使用幻灯片版式的时候，幻灯片就带有设计好的样式。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0" y="2888940"/>
            <a:ext cx="4475620" cy="334385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8" y="2924944"/>
            <a:ext cx="4361065" cy="3271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669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5536" y="-27384"/>
            <a:ext cx="8229600" cy="1143000"/>
          </a:xfrm>
        </p:spPr>
        <p:txBody>
          <a:bodyPr/>
          <a:lstStyle/>
          <a:p>
            <a:r>
              <a:rPr lang="zh-CN" altLang="en-US" dirty="0" smtClean="0"/>
              <a:t>祖母版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9437" y="1052736"/>
            <a:ext cx="8197019" cy="1368152"/>
          </a:xfrm>
        </p:spPr>
        <p:txBody>
          <a:bodyPr>
            <a:normAutofit fontScale="70000" lnSpcReduction="20000"/>
          </a:bodyPr>
          <a:lstStyle/>
          <a:p>
            <a:r>
              <a:rPr lang="zh-CN" altLang="en-US" dirty="0" smtClean="0"/>
              <a:t>版式母版能只能修改对应的版式幻灯片。</a:t>
            </a:r>
            <a:endParaRPr lang="en-US" altLang="zh-CN" dirty="0" smtClean="0"/>
          </a:p>
          <a:p>
            <a:r>
              <a:rPr lang="zh-CN" altLang="en-US" dirty="0"/>
              <a:t>祖母</a:t>
            </a:r>
            <a:r>
              <a:rPr lang="zh-CN" altLang="en-US" dirty="0" smtClean="0"/>
              <a:t>版可以修改所有的版式幻灯片。</a:t>
            </a:r>
            <a:endParaRPr lang="en-US" altLang="zh-CN" dirty="0" smtClean="0"/>
          </a:p>
          <a:p>
            <a:r>
              <a:rPr lang="zh-CN" altLang="en-US" dirty="0" smtClean="0"/>
              <a:t>例如在祖母版中插入图片，修改标题为红色。</a:t>
            </a:r>
            <a:endParaRPr lang="en-US" altLang="zh-CN" dirty="0" smtClean="0"/>
          </a:p>
          <a:p>
            <a:r>
              <a:rPr lang="zh-CN" altLang="en-US" dirty="0" smtClean="0"/>
              <a:t>其他所有的版式母版都会有插入图片，修改标题为红色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83" y="3511928"/>
            <a:ext cx="4611798" cy="212407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1606" y="2669810"/>
            <a:ext cx="2352842" cy="176730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7042" y="4851181"/>
            <a:ext cx="2631422" cy="196520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220072" y="3214717"/>
            <a:ext cx="720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标题母版</a:t>
            </a:r>
            <a:endParaRPr lang="zh-CN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292080" y="5373216"/>
            <a:ext cx="6480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两栏</a:t>
            </a:r>
            <a:r>
              <a:rPr lang="zh-CN" altLang="en-US" dirty="0" smtClean="0"/>
              <a:t>母版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53174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/>
      <p:bldP spid="8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962322"/>
            <a:ext cx="4176464" cy="206238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4" y="980498"/>
            <a:ext cx="4282457" cy="212664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0" y="3861048"/>
            <a:ext cx="5006468" cy="248928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461200" y="444406"/>
            <a:ext cx="1567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对比幻灯片</a:t>
            </a:r>
            <a:endParaRPr lang="zh-CN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619672" y="404664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标题和内容幻灯片</a:t>
            </a:r>
            <a:endParaRPr lang="zh-CN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491880" y="3347700"/>
            <a:ext cx="230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内容与标题幻灯片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84108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3568" y="116632"/>
            <a:ext cx="7776864" cy="792088"/>
          </a:xfrm>
        </p:spPr>
        <p:txBody>
          <a:bodyPr/>
          <a:lstStyle/>
          <a:p>
            <a:r>
              <a:rPr lang="zh-CN" altLang="en-US" dirty="0" smtClean="0"/>
              <a:t>版式母版与祖母版设置相同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23528" y="908720"/>
            <a:ext cx="8712968" cy="1728192"/>
          </a:xfrm>
        </p:spPr>
        <p:txBody>
          <a:bodyPr>
            <a:normAutofit fontScale="55000" lnSpcReduction="20000"/>
          </a:bodyPr>
          <a:lstStyle/>
          <a:p>
            <a:r>
              <a:rPr lang="zh-CN" altLang="en-US" dirty="0" smtClean="0"/>
              <a:t>当版式母版与祖母版有相同设置时，例如都对标题进行了设置，此时会采用版式母版的设置。</a:t>
            </a:r>
            <a:endParaRPr lang="en-US" altLang="zh-CN" dirty="0" smtClean="0"/>
          </a:p>
          <a:p>
            <a:r>
              <a:rPr lang="zh-CN" altLang="en-US" dirty="0" smtClean="0"/>
              <a:t>例如上一个祖母版的例子中，我们把标题和内容母版中的标题颜色改为绿色，如图。</a:t>
            </a:r>
            <a:endParaRPr lang="en-US" altLang="zh-CN" dirty="0" smtClean="0"/>
          </a:p>
          <a:p>
            <a:r>
              <a:rPr lang="zh-CN" altLang="en-US" dirty="0" smtClean="0"/>
              <a:t>然后创建一张新的内容与标题的幻灯片，如图。</a:t>
            </a:r>
            <a:endParaRPr lang="en-US" altLang="zh-CN" dirty="0" smtClean="0"/>
          </a:p>
          <a:p>
            <a:r>
              <a:rPr lang="zh-CN" altLang="en-US" dirty="0" smtClean="0"/>
              <a:t>其他的版式的幻灯片标题颜色还是红色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2852936"/>
            <a:ext cx="3802282" cy="284566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8" y="2780929"/>
            <a:ext cx="4176464" cy="195119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8" y="4880092"/>
            <a:ext cx="4320480" cy="1832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829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857500"/>
            <a:ext cx="8229600" cy="1143000"/>
          </a:xfrm>
        </p:spPr>
        <p:txBody>
          <a:bodyPr/>
          <a:lstStyle/>
          <a:p>
            <a:r>
              <a:rPr lang="zh-CN" altLang="en-US" dirty="0" smtClean="0"/>
              <a:t>动画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73677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7544" y="44624"/>
            <a:ext cx="8229600" cy="864096"/>
          </a:xfrm>
        </p:spPr>
        <p:txBody>
          <a:bodyPr/>
          <a:lstStyle/>
          <a:p>
            <a:r>
              <a:rPr lang="zh-CN" altLang="en-US" dirty="0" smtClean="0"/>
              <a:t>幻灯片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7504" y="1693304"/>
            <a:ext cx="5400600" cy="3391880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PPT</a:t>
            </a:r>
            <a:r>
              <a:rPr lang="zh-CN" altLang="en-US" dirty="0" smtClean="0"/>
              <a:t>默认有十一种版式。</a:t>
            </a:r>
            <a:endParaRPr lang="en-US" altLang="zh-CN" dirty="0" smtClean="0"/>
          </a:p>
          <a:p>
            <a:r>
              <a:rPr lang="zh-CN" altLang="en-US" dirty="0"/>
              <a:t>每</a:t>
            </a:r>
            <a:r>
              <a:rPr lang="zh-CN" altLang="en-US" dirty="0" smtClean="0"/>
              <a:t>种版式都有各自的作用。</a:t>
            </a:r>
            <a:endParaRPr lang="en-US" altLang="zh-CN" dirty="0" smtClean="0"/>
          </a:p>
          <a:p>
            <a:r>
              <a:rPr lang="zh-CN" altLang="en-US" dirty="0" smtClean="0"/>
              <a:t>比如标题幻灯片多用来显示标题。</a:t>
            </a:r>
            <a:endParaRPr lang="en-US" altLang="zh-CN" dirty="0" smtClean="0"/>
          </a:p>
          <a:p>
            <a:r>
              <a:rPr lang="zh-CN" altLang="en-US" dirty="0"/>
              <a:t>两</a:t>
            </a:r>
            <a:r>
              <a:rPr lang="zh-CN" altLang="en-US" dirty="0" smtClean="0"/>
              <a:t>栏内容一般是图文混排使用。</a:t>
            </a:r>
            <a:endParaRPr lang="en-US" altLang="zh-CN" dirty="0" smtClean="0"/>
          </a:p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2506" y="980728"/>
            <a:ext cx="2808312" cy="553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300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1143000"/>
          </a:xfrm>
        </p:spPr>
        <p:txBody>
          <a:bodyPr/>
          <a:lstStyle/>
          <a:p>
            <a:r>
              <a:rPr lang="zh-CN" altLang="en-US" dirty="0" smtClean="0"/>
              <a:t>设置动画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2276872"/>
            <a:ext cx="8115300" cy="1466850"/>
          </a:xfrm>
        </p:spPr>
      </p:pic>
      <p:sp>
        <p:nvSpPr>
          <p:cNvPr id="5" name="TextBox 4"/>
          <p:cNvSpPr txBox="1"/>
          <p:nvPr/>
        </p:nvSpPr>
        <p:spPr>
          <a:xfrm>
            <a:off x="4716016" y="1364742"/>
            <a:ext cx="828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动画</a:t>
            </a:r>
            <a:endParaRPr lang="zh-CN" altLang="en-US" dirty="0"/>
          </a:p>
        </p:txBody>
      </p:sp>
      <p:sp>
        <p:nvSpPr>
          <p:cNvPr id="6" name="右箭头 5"/>
          <p:cNvSpPr/>
          <p:nvPr/>
        </p:nvSpPr>
        <p:spPr>
          <a:xfrm>
            <a:off x="3671900" y="1340768"/>
            <a:ext cx="648072" cy="432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592052" y="1124744"/>
            <a:ext cx="16561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选中一个对象（文字、形状、图片、图标等）</a:t>
            </a:r>
            <a:endParaRPr lang="zh-CN" altLang="en-US" dirty="0"/>
          </a:p>
        </p:txBody>
      </p:sp>
      <p:sp>
        <p:nvSpPr>
          <p:cNvPr id="8" name="右箭头 7"/>
          <p:cNvSpPr/>
          <p:nvPr/>
        </p:nvSpPr>
        <p:spPr>
          <a:xfrm>
            <a:off x="5688124" y="1340768"/>
            <a:ext cx="648072" cy="432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TextBox 8"/>
          <p:cNvSpPr txBox="1"/>
          <p:nvPr/>
        </p:nvSpPr>
        <p:spPr>
          <a:xfrm>
            <a:off x="6840252" y="1124744"/>
            <a:ext cx="8280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选择一种动画</a:t>
            </a:r>
            <a:endParaRPr lang="zh-CN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771800" y="2420888"/>
            <a:ext cx="792088" cy="369332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288" y="3880606"/>
            <a:ext cx="3711711" cy="284712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932040" y="4005064"/>
            <a:ext cx="36724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如果没有找到合适的动画，可以点击下方的更多动画，在所有动画中查找。</a:t>
            </a:r>
            <a:endParaRPr lang="zh-CN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64288" y="6165304"/>
            <a:ext cx="1343416" cy="504000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72207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7" grpId="0"/>
      <p:bldP spid="8" grpId="0" animBg="1"/>
      <p:bldP spid="9" grpId="0"/>
      <p:bldP spid="10" grpId="0" animBg="1"/>
      <p:bldP spid="12" grpId="0"/>
      <p:bldP spid="13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1143000"/>
          </a:xfrm>
        </p:spPr>
        <p:txBody>
          <a:bodyPr/>
          <a:lstStyle/>
          <a:p>
            <a:r>
              <a:rPr lang="zh-CN" altLang="en-US" dirty="0" smtClean="0"/>
              <a:t>四种动画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412776"/>
            <a:ext cx="8579296" cy="3528392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</a:pPr>
            <a:r>
              <a:rPr lang="zh-CN" altLang="en-US" dirty="0" smtClean="0"/>
              <a:t>进入：在放映时，幻灯片中的对象默认都是直接显示在幻灯片中，设置了进入动画后，默认是不显示，当触发进入动画后，才显示在幻灯片中。</a:t>
            </a:r>
            <a:endParaRPr lang="en-US" altLang="zh-CN" dirty="0" smtClean="0"/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</a:pPr>
            <a:r>
              <a:rPr lang="zh-CN" altLang="en-US" dirty="0" smtClean="0"/>
              <a:t>强调：触发后，会产生一些效果，突出对象。</a:t>
            </a:r>
            <a:endParaRPr lang="en-US" altLang="zh-CN" dirty="0" smtClean="0"/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</a:pPr>
            <a:r>
              <a:rPr lang="zh-CN" altLang="en-US" dirty="0" smtClean="0"/>
              <a:t>动画路径：让对象按照设置的轨迹移动，如图，绿色表示开始的文字，红色表示结束的位子。</a:t>
            </a:r>
            <a:endParaRPr lang="en-US" altLang="zh-CN" dirty="0" smtClean="0"/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</a:pPr>
            <a:r>
              <a:rPr lang="zh-CN" altLang="en-US" dirty="0"/>
              <a:t>退出：触发后，在幻灯片中消失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923928" y="5250780"/>
            <a:ext cx="12961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rgbClr val="FF0000"/>
                </a:solidFill>
              </a:rPr>
              <a:t>动画</a:t>
            </a:r>
            <a:endParaRPr lang="zh-CN" altLang="en-US" sz="4000" dirty="0">
              <a:solidFill>
                <a:srgbClr val="FF0000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185" y="5268457"/>
            <a:ext cx="2771775" cy="74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387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7037E-7 L 0.18906 -0.00208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444" y="-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  <p:bldP spid="4" grpId="1"/>
      <p:bldP spid="4" grpId="2"/>
      <p:bldP spid="4" grpId="3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1143000"/>
          </a:xfrm>
        </p:spPr>
        <p:txBody>
          <a:bodyPr/>
          <a:lstStyle/>
          <a:p>
            <a:r>
              <a:rPr lang="zh-CN" altLang="en-US" dirty="0" smtClean="0"/>
              <a:t>效果选项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300" y="2060848"/>
            <a:ext cx="7391400" cy="1104900"/>
          </a:xfrm>
        </p:spPr>
      </p:pic>
      <p:sp>
        <p:nvSpPr>
          <p:cNvPr id="5" name="TextBox 4"/>
          <p:cNvSpPr txBox="1"/>
          <p:nvPr/>
        </p:nvSpPr>
        <p:spPr>
          <a:xfrm>
            <a:off x="395536" y="1268760"/>
            <a:ext cx="83529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添加动画后，可以在效果选项中修改动画的效果，动画不同，效果</a:t>
            </a:r>
            <a:r>
              <a:rPr lang="zh-CN" altLang="en-US" dirty="0" smtClean="0"/>
              <a:t>选项内容也</a:t>
            </a:r>
            <a:r>
              <a:rPr lang="zh-CN" altLang="en-US" dirty="0" smtClean="0"/>
              <a:t>不同，例如飞入的动画效果</a:t>
            </a:r>
            <a:r>
              <a:rPr lang="zh-CN" altLang="en-US" dirty="0" smtClean="0"/>
              <a:t>，在效果选项中可以</a:t>
            </a:r>
            <a:r>
              <a:rPr lang="zh-CN" altLang="en-US" dirty="0" smtClean="0"/>
              <a:t>选择飞入的方向。</a:t>
            </a:r>
            <a:endParaRPr lang="zh-CN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99592" y="2060848"/>
            <a:ext cx="576064" cy="369332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596336" y="2424334"/>
            <a:ext cx="720080" cy="716633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535" y="3429000"/>
            <a:ext cx="1049984" cy="322555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987824" y="4077072"/>
            <a:ext cx="13681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rgbClr val="FF0000"/>
                </a:solidFill>
              </a:rPr>
              <a:t>动画</a:t>
            </a:r>
            <a:endParaRPr lang="zh-CN" altLang="en-US" sz="4000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131840" y="3573016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自底部</a:t>
            </a:r>
            <a:endParaRPr lang="zh-CN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372200" y="3501008"/>
            <a:ext cx="122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自左下部</a:t>
            </a:r>
            <a:endParaRPr lang="zh-CN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300192" y="4077072"/>
            <a:ext cx="13681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rgbClr val="FF0000"/>
                </a:solidFill>
              </a:rPr>
              <a:t>动画</a:t>
            </a:r>
            <a:endParaRPr lang="zh-CN" altLang="en-US" sz="4000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572000" y="5041775"/>
            <a:ext cx="122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自顶部</a:t>
            </a:r>
            <a:endParaRPr lang="zh-CN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400932" y="5517232"/>
            <a:ext cx="13681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rgbClr val="FF0000"/>
                </a:solidFill>
              </a:rPr>
              <a:t>动画</a:t>
            </a:r>
            <a:endParaRPr lang="zh-CN" altLang="en-US" sz="4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40163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7" grpId="0" animBg="1"/>
      <p:bldP spid="9" grpId="0"/>
      <p:bldP spid="10" grpId="0"/>
      <p:bldP spid="11" grpId="0"/>
      <p:bldP spid="12" grpId="0"/>
      <p:bldP spid="13" grpId="0"/>
      <p:bldP spid="14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11560" y="611395"/>
            <a:ext cx="75608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如果对象是有多个段落的文本，在效果选项中，会多出一个序列的选择，例如下方的飞入动画。</a:t>
            </a:r>
            <a:endParaRPr lang="zh-CN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627784" y="4005064"/>
            <a:ext cx="10801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第一段</a:t>
            </a:r>
            <a:endParaRPr lang="en-US" altLang="zh-CN" dirty="0" smtClean="0"/>
          </a:p>
          <a:p>
            <a:r>
              <a:rPr lang="zh-CN" altLang="en-US" dirty="0"/>
              <a:t>第二</a:t>
            </a:r>
            <a:r>
              <a:rPr lang="zh-CN" altLang="en-US" dirty="0" smtClean="0"/>
              <a:t>段</a:t>
            </a:r>
            <a:endParaRPr lang="en-US" altLang="zh-CN" dirty="0" smtClean="0"/>
          </a:p>
          <a:p>
            <a:r>
              <a:rPr lang="zh-CN" altLang="en-US" dirty="0"/>
              <a:t>第三段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568137"/>
            <a:ext cx="1307377" cy="467903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67543" y="5020549"/>
            <a:ext cx="1307377" cy="1224000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339752" y="2745445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作为一个对象</a:t>
            </a:r>
            <a:endParaRPr lang="zh-CN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788024" y="2769461"/>
            <a:ext cx="122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整批发送</a:t>
            </a:r>
            <a:endParaRPr lang="zh-CN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165843" y="3958147"/>
            <a:ext cx="10801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第一段</a:t>
            </a:r>
            <a:endParaRPr lang="en-US" altLang="zh-CN" dirty="0" smtClean="0"/>
          </a:p>
          <a:p>
            <a:r>
              <a:rPr lang="zh-CN" altLang="en-US" dirty="0"/>
              <a:t>第二</a:t>
            </a:r>
            <a:r>
              <a:rPr lang="zh-CN" altLang="en-US" dirty="0" smtClean="0"/>
              <a:t>段</a:t>
            </a:r>
            <a:endParaRPr lang="en-US" altLang="zh-CN" dirty="0" smtClean="0"/>
          </a:p>
          <a:p>
            <a:r>
              <a:rPr lang="zh-CN" altLang="en-US" dirty="0"/>
              <a:t>第三段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239407" y="2745445"/>
            <a:ext cx="932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按段落</a:t>
            </a:r>
            <a:endParaRPr lang="zh-CN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860032" y="4005064"/>
            <a:ext cx="10801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第一段</a:t>
            </a:r>
            <a:endParaRPr lang="en-US" altLang="zh-CN" dirty="0" smtClean="0"/>
          </a:p>
          <a:p>
            <a:r>
              <a:rPr lang="zh-CN" altLang="en-US" dirty="0"/>
              <a:t>第二</a:t>
            </a:r>
            <a:r>
              <a:rPr lang="zh-CN" altLang="en-US" dirty="0" smtClean="0"/>
              <a:t>段</a:t>
            </a:r>
            <a:endParaRPr lang="en-US" altLang="zh-CN" dirty="0" smtClean="0"/>
          </a:p>
          <a:p>
            <a:r>
              <a:rPr lang="zh-CN" altLang="en-US" dirty="0"/>
              <a:t>第三段</a:t>
            </a:r>
          </a:p>
        </p:txBody>
      </p:sp>
    </p:spTree>
    <p:extLst>
      <p:ext uri="{BB962C8B-B14F-4D97-AF65-F5344CB8AC3E}">
        <p14:creationId xmlns:p14="http://schemas.microsoft.com/office/powerpoint/2010/main" val="2665315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3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3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3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3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30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30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30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30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 animBg="1"/>
      <p:bldP spid="6" grpId="0"/>
      <p:bldP spid="7" grpId="0"/>
      <p:bldP spid="8" grpId="0" build="p"/>
      <p:bldP spid="9" grpId="0"/>
      <p:bldP spid="10" grpId="0" build="allAtOnce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1143000"/>
          </a:xfrm>
        </p:spPr>
        <p:txBody>
          <a:bodyPr/>
          <a:lstStyle/>
          <a:p>
            <a:r>
              <a:rPr lang="zh-CN" altLang="en-US" dirty="0" smtClean="0"/>
              <a:t>计时设置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325513"/>
            <a:ext cx="1724025" cy="1095375"/>
          </a:xfr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64" y="1224062"/>
            <a:ext cx="923925" cy="63817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27584" y="1417150"/>
            <a:ext cx="1512168" cy="252000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cxnSp>
        <p:nvCxnSpPr>
          <p:cNvPr id="8" name="直接箭头连接符 7"/>
          <p:cNvCxnSpPr/>
          <p:nvPr/>
        </p:nvCxnSpPr>
        <p:spPr>
          <a:xfrm>
            <a:off x="2483768" y="1543150"/>
            <a:ext cx="720080" cy="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/>
          <p:cNvCxnSpPr/>
          <p:nvPr/>
        </p:nvCxnSpPr>
        <p:spPr>
          <a:xfrm>
            <a:off x="4283968" y="1340768"/>
            <a:ext cx="1800200" cy="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804248" y="1640994"/>
            <a:ext cx="12961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rgbClr val="FF0000"/>
                </a:solidFill>
              </a:rPr>
              <a:t>动画</a:t>
            </a:r>
            <a:endParaRPr lang="zh-CN" altLang="en-US" sz="4000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732240" y="1124744"/>
            <a:ext cx="158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点击鼠标触发</a:t>
            </a:r>
            <a:endParaRPr lang="zh-CN" altLang="en-US" dirty="0"/>
          </a:p>
        </p:txBody>
      </p:sp>
      <p:cxnSp>
        <p:nvCxnSpPr>
          <p:cNvPr id="13" name="直接箭头连接符 12"/>
          <p:cNvCxnSpPr/>
          <p:nvPr/>
        </p:nvCxnSpPr>
        <p:spPr>
          <a:xfrm>
            <a:off x="4283968" y="1556792"/>
            <a:ext cx="1800200" cy="967462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474617" y="2524253"/>
            <a:ext cx="15841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与前一个动画同时触发</a:t>
            </a:r>
            <a:endParaRPr lang="zh-CN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5292080" y="3179784"/>
            <a:ext cx="16645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rgbClr val="FF0000"/>
                </a:solidFill>
              </a:rPr>
              <a:t>动画</a:t>
            </a:r>
            <a:r>
              <a:rPr lang="en-US" altLang="zh-CN" sz="4000" dirty="0" smtClean="0">
                <a:solidFill>
                  <a:srgbClr val="FF0000"/>
                </a:solidFill>
              </a:rPr>
              <a:t>1</a:t>
            </a:r>
            <a:endParaRPr lang="zh-CN" altLang="en-US" sz="4000" dirty="0">
              <a:solidFill>
                <a:srgbClr val="FF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092280" y="3179784"/>
            <a:ext cx="16561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rgbClr val="FF0000"/>
                </a:solidFill>
              </a:rPr>
              <a:t>动画</a:t>
            </a:r>
            <a:r>
              <a:rPr lang="en-US" altLang="zh-CN" sz="4000" dirty="0" smtClean="0">
                <a:solidFill>
                  <a:srgbClr val="FF0000"/>
                </a:solidFill>
              </a:rPr>
              <a:t>2</a:t>
            </a:r>
            <a:endParaRPr lang="zh-CN" altLang="en-US" sz="4000" dirty="0">
              <a:solidFill>
                <a:srgbClr val="FF0000"/>
              </a:solidFill>
            </a:endParaRPr>
          </a:p>
        </p:txBody>
      </p:sp>
      <p:cxnSp>
        <p:nvCxnSpPr>
          <p:cNvPr id="20" name="直接箭头连接符 19"/>
          <p:cNvCxnSpPr/>
          <p:nvPr/>
        </p:nvCxnSpPr>
        <p:spPr>
          <a:xfrm>
            <a:off x="4248888" y="1858210"/>
            <a:ext cx="1475240" cy="2578902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6012160" y="4150821"/>
            <a:ext cx="15841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前一个动画完成后，触发</a:t>
            </a:r>
            <a:endParaRPr lang="zh-CN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5306185" y="5085184"/>
            <a:ext cx="16645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rgbClr val="FF0000"/>
                </a:solidFill>
              </a:rPr>
              <a:t>动画</a:t>
            </a:r>
            <a:r>
              <a:rPr lang="en-US" altLang="zh-CN" sz="4000" dirty="0" smtClean="0">
                <a:solidFill>
                  <a:srgbClr val="FF0000"/>
                </a:solidFill>
              </a:rPr>
              <a:t>1</a:t>
            </a:r>
            <a:endParaRPr lang="zh-CN" altLang="en-US" sz="4000" dirty="0">
              <a:solidFill>
                <a:srgbClr val="FF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088936" y="5097378"/>
            <a:ext cx="16561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rgbClr val="FF0000"/>
                </a:solidFill>
              </a:rPr>
              <a:t>动画</a:t>
            </a:r>
            <a:r>
              <a:rPr lang="en-US" altLang="zh-CN" sz="4000" dirty="0" smtClean="0">
                <a:solidFill>
                  <a:srgbClr val="FF0000"/>
                </a:solidFill>
              </a:rPr>
              <a:t>2</a:t>
            </a:r>
            <a:endParaRPr lang="zh-CN" altLang="en-US" sz="4000" dirty="0">
              <a:solidFill>
                <a:srgbClr val="FF0000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27584" y="1695550"/>
            <a:ext cx="1512168" cy="252000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cxnSp>
        <p:nvCxnSpPr>
          <p:cNvPr id="26" name="直接箭头连接符 25"/>
          <p:cNvCxnSpPr/>
          <p:nvPr/>
        </p:nvCxnSpPr>
        <p:spPr>
          <a:xfrm>
            <a:off x="2339752" y="1959266"/>
            <a:ext cx="864096" cy="749654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2555776" y="2847418"/>
            <a:ext cx="1800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动画完成的时间，可以控制动画的快慢。</a:t>
            </a:r>
            <a:endParaRPr lang="zh-CN" alt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2567201" y="3923764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时间为</a:t>
            </a:r>
            <a:r>
              <a:rPr lang="en-US" altLang="zh-CN" dirty="0" smtClean="0"/>
              <a:t>0.5</a:t>
            </a:r>
            <a:endParaRPr lang="zh-CN" alt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2582959" y="4302295"/>
            <a:ext cx="12961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rgbClr val="FF0000"/>
                </a:solidFill>
              </a:rPr>
              <a:t>动画</a:t>
            </a:r>
            <a:endParaRPr lang="zh-CN" altLang="en-US" sz="4000" dirty="0">
              <a:solidFill>
                <a:srgbClr val="FF0000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582959" y="5003884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时间为</a:t>
            </a:r>
            <a:r>
              <a:rPr lang="en-US" altLang="zh-CN" dirty="0"/>
              <a:t>5</a:t>
            </a:r>
            <a:endParaRPr lang="zh-CN" alt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2666937" y="5459758"/>
            <a:ext cx="12961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rgbClr val="FF0000"/>
                </a:solidFill>
              </a:rPr>
              <a:t>动画</a:t>
            </a:r>
            <a:endParaRPr lang="zh-CN" altLang="en-US" sz="4000" dirty="0">
              <a:solidFill>
                <a:srgbClr val="FF0000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827584" y="1952864"/>
            <a:ext cx="1512168" cy="252000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cxnSp>
        <p:nvCxnSpPr>
          <p:cNvPr id="34" name="直接箭头连接符 33"/>
          <p:cNvCxnSpPr/>
          <p:nvPr/>
        </p:nvCxnSpPr>
        <p:spPr>
          <a:xfrm>
            <a:off x="1119797" y="2204864"/>
            <a:ext cx="0" cy="758896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219697" y="3072062"/>
            <a:ext cx="1800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触发后延迟一段时间执行动画效果</a:t>
            </a:r>
            <a:endParaRPr lang="zh-CN" alt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507729" y="4139788"/>
            <a:ext cx="1111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延迟为</a:t>
            </a:r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364242" y="4670688"/>
            <a:ext cx="12961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rgbClr val="FF0000"/>
                </a:solidFill>
              </a:rPr>
              <a:t>动画</a:t>
            </a:r>
            <a:endParaRPr lang="zh-CN" altLang="en-US" sz="4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1062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2000"/>
                            </p:stCondLst>
                            <p:childTnLst>
                              <p:par>
                                <p:cTn id="7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10" presetClass="entr" presetSubtype="0" fill="hold" grpId="0" nodeType="click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1" grpId="0"/>
      <p:bldP spid="12" grpId="0"/>
      <p:bldP spid="15" grpId="0"/>
      <p:bldP spid="17" grpId="0"/>
      <p:bldP spid="18" grpId="0"/>
      <p:bldP spid="22" grpId="0"/>
      <p:bldP spid="23" grpId="0"/>
      <p:bldP spid="24" grpId="0"/>
      <p:bldP spid="25" grpId="0" animBg="1"/>
      <p:bldP spid="28" grpId="0"/>
      <p:bldP spid="29" grpId="0"/>
      <p:bldP spid="30" grpId="0"/>
      <p:bldP spid="31" grpId="0"/>
      <p:bldP spid="32" grpId="0"/>
      <p:bldP spid="33" grpId="0" animBg="1"/>
      <p:bldP spid="36" grpId="0"/>
      <p:bldP spid="37" grpId="0"/>
      <p:bldP spid="38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219256" cy="936104"/>
          </a:xfrm>
        </p:spPr>
        <p:txBody>
          <a:bodyPr/>
          <a:lstStyle/>
          <a:p>
            <a:r>
              <a:rPr lang="zh-CN" altLang="en-US" dirty="0" smtClean="0"/>
              <a:t>动画顺序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124744"/>
            <a:ext cx="8363272" cy="2592288"/>
          </a:xfrm>
        </p:spPr>
        <p:txBody>
          <a:bodyPr>
            <a:normAutofit fontScale="70000" lnSpcReduction="20000"/>
          </a:bodyPr>
          <a:lstStyle/>
          <a:p>
            <a:r>
              <a:rPr lang="zh-CN" altLang="en-US" dirty="0" smtClean="0"/>
              <a:t>当对象设置了动画以后，对象的旁边会有一个序号。</a:t>
            </a:r>
            <a:endParaRPr lang="en-US" altLang="zh-CN" dirty="0" smtClean="0"/>
          </a:p>
          <a:p>
            <a:r>
              <a:rPr lang="zh-CN" altLang="en-US" dirty="0" smtClean="0"/>
              <a:t>这个序号表示动画执行的顺序，数字小的先触发，数字大的后触发。</a:t>
            </a:r>
            <a:endParaRPr lang="en-US" altLang="zh-CN" dirty="0" smtClean="0"/>
          </a:p>
          <a:p>
            <a:r>
              <a:rPr lang="zh-CN" altLang="en-US" dirty="0" smtClean="0"/>
              <a:t>如果对象触发效果设置为与上一个动画同时或上一个动画之后，那么该对象的序号与上一个动画相同。</a:t>
            </a:r>
            <a:endParaRPr lang="en-US" altLang="zh-CN" dirty="0" smtClean="0"/>
          </a:p>
          <a:p>
            <a:r>
              <a:rPr lang="zh-CN" altLang="en-US" dirty="0" smtClean="0"/>
              <a:t>如果是第一个动画设置为</a:t>
            </a:r>
            <a:r>
              <a:rPr lang="zh-CN" altLang="en-US" dirty="0"/>
              <a:t>与上一个动画同时或上一个动画</a:t>
            </a:r>
            <a:r>
              <a:rPr lang="zh-CN" altLang="en-US" dirty="0" smtClean="0"/>
              <a:t>之后</a:t>
            </a:r>
            <a:r>
              <a:rPr lang="zh-CN" altLang="en-US" dirty="0" smtClean="0"/>
              <a:t>，序号会变成</a:t>
            </a:r>
            <a:r>
              <a:rPr lang="en-US" altLang="zh-CN" dirty="0" smtClean="0"/>
              <a:t>0</a:t>
            </a:r>
            <a:r>
              <a:rPr lang="zh-CN" altLang="en-US" dirty="0" smtClean="0"/>
              <a:t>，表示</a:t>
            </a:r>
            <a:r>
              <a:rPr lang="zh-CN" altLang="en-US" dirty="0" smtClean="0"/>
              <a:t>切换到该幻灯片时就触发。</a:t>
            </a:r>
            <a:endParaRPr lang="en-US" altLang="zh-CN" dirty="0" smtClean="0"/>
          </a:p>
          <a:p>
            <a:r>
              <a:rPr lang="zh-CN" altLang="en-US" dirty="0" smtClean="0"/>
              <a:t>动画选项卡中的动画窗格可以预览和调整动画的顺序。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3891136"/>
            <a:ext cx="1390650" cy="762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5013176"/>
            <a:ext cx="3343275" cy="11049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2239" y="3659253"/>
            <a:ext cx="946009" cy="2966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072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动画排序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7544" y="1412777"/>
            <a:ext cx="8064896" cy="1296144"/>
          </a:xfrm>
        </p:spPr>
        <p:txBody>
          <a:bodyPr/>
          <a:lstStyle/>
          <a:p>
            <a:r>
              <a:rPr lang="zh-CN" altLang="en-US" dirty="0" smtClean="0"/>
              <a:t>在动画窗格中，可以通过按住鼠标左键拖动动画改变动画的的顺序</a:t>
            </a:r>
            <a:endParaRPr lang="zh-CN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331640" y="2852936"/>
            <a:ext cx="6264696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zh-CN" altLang="en-US" dirty="0" smtClean="0"/>
              <a:t>第一段</a:t>
            </a:r>
            <a:endParaRPr lang="en-US" altLang="zh-CN" dirty="0" smtClean="0"/>
          </a:p>
          <a:p>
            <a:pPr>
              <a:spcAft>
                <a:spcPts val="1200"/>
              </a:spcAft>
            </a:pPr>
            <a:r>
              <a:rPr lang="zh-CN" altLang="en-US" dirty="0"/>
              <a:t>第二</a:t>
            </a:r>
            <a:r>
              <a:rPr lang="zh-CN" altLang="en-US" dirty="0" smtClean="0"/>
              <a:t>段</a:t>
            </a:r>
            <a:endParaRPr lang="en-US" altLang="zh-CN" dirty="0" smtClean="0"/>
          </a:p>
          <a:p>
            <a:pPr>
              <a:spcAft>
                <a:spcPts val="1200"/>
              </a:spcAft>
            </a:pPr>
            <a:r>
              <a:rPr lang="zh-CN" altLang="en-US" dirty="0"/>
              <a:t>第三段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43608" y="4797152"/>
            <a:ext cx="16561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rgbClr val="FF0000"/>
                </a:solidFill>
              </a:rPr>
              <a:t>动画</a:t>
            </a:r>
            <a:r>
              <a:rPr lang="en-US" altLang="zh-CN" sz="4000" dirty="0" smtClean="0">
                <a:solidFill>
                  <a:srgbClr val="FF0000"/>
                </a:solidFill>
              </a:rPr>
              <a:t>1</a:t>
            </a:r>
            <a:endParaRPr lang="zh-CN" altLang="en-US" sz="4000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419872" y="4797152"/>
            <a:ext cx="16561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rgbClr val="FF0000"/>
                </a:solidFill>
              </a:rPr>
              <a:t>动画</a:t>
            </a:r>
            <a:r>
              <a:rPr lang="en-US" altLang="zh-CN" sz="4000" dirty="0">
                <a:solidFill>
                  <a:srgbClr val="FF0000"/>
                </a:solidFill>
              </a:rPr>
              <a:t>2</a:t>
            </a:r>
            <a:endParaRPr lang="zh-CN" altLang="en-US" sz="4000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724128" y="4817865"/>
            <a:ext cx="16561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rgbClr val="FF0000"/>
                </a:solidFill>
              </a:rPr>
              <a:t>动画</a:t>
            </a:r>
            <a:r>
              <a:rPr lang="en-US" altLang="zh-CN" sz="4000" dirty="0" smtClean="0">
                <a:solidFill>
                  <a:srgbClr val="FF0000"/>
                </a:solidFill>
              </a:rPr>
              <a:t>3</a:t>
            </a:r>
            <a:endParaRPr lang="zh-CN" altLang="en-US" sz="4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9649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5" grpId="0"/>
      <p:bldP spid="6" grpId="0"/>
      <p:bldP spid="7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添加多个动画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一个对象如果要设置多个动画，需要使用添加动画。</a:t>
            </a:r>
            <a:endParaRPr lang="en-US" altLang="zh-CN" dirty="0" smtClean="0"/>
          </a:p>
          <a:p>
            <a:r>
              <a:rPr lang="zh-CN" altLang="en-US" dirty="0" smtClean="0"/>
              <a:t>添加的方法与创建动画相同。</a:t>
            </a:r>
            <a:endParaRPr lang="en-US" altLang="zh-CN" dirty="0" smtClean="0"/>
          </a:p>
          <a:p>
            <a:r>
              <a:rPr lang="zh-CN" altLang="en-US" dirty="0" smtClean="0"/>
              <a:t>要修改效果，可以点击对象旁边动画的序号，或者在动画窗格中选择该动画。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06032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857500"/>
            <a:ext cx="8229600" cy="1143000"/>
          </a:xfrm>
        </p:spPr>
        <p:txBody>
          <a:bodyPr/>
          <a:lstStyle/>
          <a:p>
            <a:r>
              <a:rPr lang="zh-CN" altLang="en-US" dirty="0" smtClean="0"/>
              <a:t>切换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04979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设置切换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3356992"/>
            <a:ext cx="8229600" cy="819724"/>
          </a:xfrm>
        </p:spPr>
      </p:pic>
      <p:sp>
        <p:nvSpPr>
          <p:cNvPr id="5" name="TextBox 4"/>
          <p:cNvSpPr txBox="1"/>
          <p:nvPr/>
        </p:nvSpPr>
        <p:spPr>
          <a:xfrm>
            <a:off x="3779912" y="1623283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切换</a:t>
            </a:r>
            <a:endParaRPr lang="zh-CN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043608" y="1484784"/>
            <a:ext cx="11521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选择一张幻灯片</a:t>
            </a:r>
            <a:endParaRPr lang="zh-CN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156176" y="1353542"/>
            <a:ext cx="8640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选择一种效果</a:t>
            </a:r>
            <a:endParaRPr lang="zh-CN" altLang="en-US" dirty="0"/>
          </a:p>
        </p:txBody>
      </p:sp>
      <p:sp>
        <p:nvSpPr>
          <p:cNvPr id="8" name="右箭头 7"/>
          <p:cNvSpPr/>
          <p:nvPr/>
        </p:nvSpPr>
        <p:spPr>
          <a:xfrm>
            <a:off x="2699792" y="1623283"/>
            <a:ext cx="576064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右箭头 8"/>
          <p:cNvSpPr/>
          <p:nvPr/>
        </p:nvSpPr>
        <p:spPr>
          <a:xfrm>
            <a:off x="4932040" y="1637266"/>
            <a:ext cx="576064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1619672" y="3393024"/>
            <a:ext cx="432048" cy="252000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55576" y="3700361"/>
            <a:ext cx="7632848" cy="260363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899439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 animBg="1"/>
      <p:bldP spid="9" grpId="0" animBg="1"/>
      <p:bldP spid="10" grpId="0" animBg="1"/>
      <p:bldP spid="1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幻灯片版式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39552" y="1412776"/>
            <a:ext cx="5904656" cy="1080120"/>
          </a:xfrm>
        </p:spPr>
        <p:txBody>
          <a:bodyPr>
            <a:normAutofit fontScale="92500" lnSpcReduction="10000"/>
          </a:bodyPr>
          <a:lstStyle/>
          <a:p>
            <a:r>
              <a:rPr lang="zh-CN" altLang="en-US" dirty="0" smtClean="0"/>
              <a:t>版式可以修改幻灯片的版式。</a:t>
            </a:r>
            <a:endParaRPr lang="en-US" altLang="zh-CN" dirty="0" smtClean="0"/>
          </a:p>
          <a:p>
            <a:r>
              <a:rPr lang="zh-CN" altLang="en-US" dirty="0" smtClean="0"/>
              <a:t>版式中也可以选择十一种版式。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3501008"/>
            <a:ext cx="3381375" cy="14859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87624" y="2708920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开始</a:t>
            </a:r>
            <a:endParaRPr lang="zh-CN" altLang="en-US" dirty="0"/>
          </a:p>
        </p:txBody>
      </p:sp>
      <p:sp>
        <p:nvSpPr>
          <p:cNvPr id="6" name="右箭头 5"/>
          <p:cNvSpPr/>
          <p:nvPr/>
        </p:nvSpPr>
        <p:spPr>
          <a:xfrm>
            <a:off x="2339752" y="2780928"/>
            <a:ext cx="648072" cy="2973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504940" y="2744924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版式</a:t>
            </a:r>
          </a:p>
        </p:txBody>
      </p:sp>
      <p:sp>
        <p:nvSpPr>
          <p:cNvPr id="8" name="右箭头 7"/>
          <p:cNvSpPr/>
          <p:nvPr/>
        </p:nvSpPr>
        <p:spPr>
          <a:xfrm>
            <a:off x="4716016" y="2781847"/>
            <a:ext cx="648072" cy="2973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TextBox 8"/>
          <p:cNvSpPr txBox="1"/>
          <p:nvPr/>
        </p:nvSpPr>
        <p:spPr>
          <a:xfrm>
            <a:off x="6084168" y="2780928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选择一种版式</a:t>
            </a:r>
            <a:endParaRPr lang="zh-CN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403648" y="3645024"/>
            <a:ext cx="576064" cy="3693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483768" y="3982090"/>
            <a:ext cx="576064" cy="3240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200" y="3355824"/>
            <a:ext cx="2111534" cy="3262167"/>
          </a:xfrm>
          <a:prstGeom prst="rect">
            <a:avLst/>
          </a:prstGeom>
        </p:spPr>
      </p:pic>
      <p:sp>
        <p:nvSpPr>
          <p:cNvPr id="13" name="右箭头 12"/>
          <p:cNvSpPr/>
          <p:nvPr/>
        </p:nvSpPr>
        <p:spPr>
          <a:xfrm>
            <a:off x="5021543" y="4095296"/>
            <a:ext cx="648072" cy="2973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8325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  <p:bldP spid="6" grpId="0" animBg="1"/>
      <p:bldP spid="7" grpId="0"/>
      <p:bldP spid="8" grpId="0" animBg="1"/>
      <p:bldP spid="9" grpId="0"/>
      <p:bldP spid="10" grpId="0" animBg="1"/>
      <p:bldP spid="11" grpId="0" animBg="1"/>
      <p:bldP spid="13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效果选项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96" y="2708920"/>
            <a:ext cx="8229600" cy="920536"/>
          </a:xfrm>
        </p:spPr>
      </p:pic>
      <p:sp>
        <p:nvSpPr>
          <p:cNvPr id="5" name="TextBox 4"/>
          <p:cNvSpPr txBox="1"/>
          <p:nvPr/>
        </p:nvSpPr>
        <p:spPr>
          <a:xfrm>
            <a:off x="611560" y="1813466"/>
            <a:ext cx="7848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在切换的选项卡中也有一个效果选项，不同的切换效果，有不同的效果选项。</a:t>
            </a:r>
            <a:endParaRPr lang="en-US" altLang="zh-CN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395536" y="2708920"/>
            <a:ext cx="576064" cy="288032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100392" y="2861320"/>
            <a:ext cx="576064" cy="639688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436272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1143000"/>
          </a:xfrm>
        </p:spPr>
        <p:txBody>
          <a:bodyPr/>
          <a:lstStyle/>
          <a:p>
            <a:r>
              <a:rPr lang="zh-CN" altLang="en-US" dirty="0" smtClean="0"/>
              <a:t>计时设置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340768"/>
            <a:ext cx="3524250" cy="1076325"/>
          </a:xfrm>
        </p:spPr>
      </p:pic>
      <p:sp>
        <p:nvSpPr>
          <p:cNvPr id="5" name="TextBox 4"/>
          <p:cNvSpPr txBox="1"/>
          <p:nvPr/>
        </p:nvSpPr>
        <p:spPr>
          <a:xfrm>
            <a:off x="467544" y="1444134"/>
            <a:ext cx="1484486" cy="184666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952030" y="1945541"/>
            <a:ext cx="1971897" cy="184666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cxnSp>
        <p:nvCxnSpPr>
          <p:cNvPr id="8" name="直接箭头连接符 7"/>
          <p:cNvCxnSpPr/>
          <p:nvPr/>
        </p:nvCxnSpPr>
        <p:spPr>
          <a:xfrm flipV="1">
            <a:off x="2937978" y="1340768"/>
            <a:ext cx="2570126" cy="452373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724128" y="1196752"/>
            <a:ext cx="31683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单击鼠标时为默认选项，当幻灯片所有内容都展示完后，通过单击鼠标左键切换到下一张幻灯片。</a:t>
            </a:r>
            <a:endParaRPr lang="zh-CN" altLang="en-US" dirty="0"/>
          </a:p>
        </p:txBody>
      </p:sp>
      <p:cxnSp>
        <p:nvCxnSpPr>
          <p:cNvPr id="10" name="直接箭头连接符 9"/>
          <p:cNvCxnSpPr/>
          <p:nvPr/>
        </p:nvCxnSpPr>
        <p:spPr>
          <a:xfrm>
            <a:off x="3923927" y="2037875"/>
            <a:ext cx="1584177" cy="599037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876528" y="2636912"/>
            <a:ext cx="31683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设置一个时间，时间到了以后，自动切换到下一张幻灯片。</a:t>
            </a:r>
            <a:endParaRPr lang="en-US" altLang="zh-CN" dirty="0" smtClean="0"/>
          </a:p>
          <a:p>
            <a:r>
              <a:rPr lang="zh-CN" altLang="en-US" dirty="0" smtClean="0"/>
              <a:t>两种切换方式可以同时勾选。</a:t>
            </a:r>
            <a:endParaRPr lang="zh-CN" altLang="en-US" dirty="0"/>
          </a:p>
        </p:txBody>
      </p:sp>
      <p:cxnSp>
        <p:nvCxnSpPr>
          <p:cNvPr id="13" name="直接箭头连接符 12"/>
          <p:cNvCxnSpPr/>
          <p:nvPr/>
        </p:nvCxnSpPr>
        <p:spPr>
          <a:xfrm>
            <a:off x="467544" y="1646022"/>
            <a:ext cx="0" cy="1134906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67544" y="2852936"/>
            <a:ext cx="2470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设置切换时的声音效果</a:t>
            </a:r>
            <a:endParaRPr lang="zh-CN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54716" y="1710936"/>
            <a:ext cx="1484486" cy="184666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cxnSp>
        <p:nvCxnSpPr>
          <p:cNvPr id="18" name="直接箭头连接符 17"/>
          <p:cNvCxnSpPr/>
          <p:nvPr/>
        </p:nvCxnSpPr>
        <p:spPr>
          <a:xfrm>
            <a:off x="1331640" y="1902696"/>
            <a:ext cx="0" cy="1657546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611560" y="3717032"/>
            <a:ext cx="31683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设置切换动画的持续时间，控制切换效果的快慢。</a:t>
            </a:r>
            <a:endParaRPr lang="zh-CN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467544" y="1945542"/>
            <a:ext cx="742243" cy="184666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cxnSp>
        <p:nvCxnSpPr>
          <p:cNvPr id="22" name="直接箭头连接符 21"/>
          <p:cNvCxnSpPr/>
          <p:nvPr/>
        </p:nvCxnSpPr>
        <p:spPr>
          <a:xfrm>
            <a:off x="755576" y="2130207"/>
            <a:ext cx="0" cy="2810961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636779" y="5157192"/>
            <a:ext cx="2301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应用到所有的幻灯片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96772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67544" y="601524"/>
            <a:ext cx="68407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/>
              <a:t>例如将标题和内容版式改为两栏内容版式</a:t>
            </a:r>
            <a:endParaRPr lang="zh-CN" altLang="en-US" sz="28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441" y="2092455"/>
            <a:ext cx="3939511" cy="288791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048" y="2101523"/>
            <a:ext cx="3989612" cy="2887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611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删除、复制和移动幻灯片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168" y="1628800"/>
            <a:ext cx="2571750" cy="4371975"/>
          </a:xfrm>
        </p:spPr>
      </p:pic>
      <p:sp>
        <p:nvSpPr>
          <p:cNvPr id="5" name="TextBox 4"/>
          <p:cNvSpPr txBox="1"/>
          <p:nvPr/>
        </p:nvSpPr>
        <p:spPr>
          <a:xfrm>
            <a:off x="971600" y="2204864"/>
            <a:ext cx="180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右键单击要删除的幻灯片</a:t>
            </a:r>
            <a:endParaRPr lang="zh-CN" altLang="en-US" dirty="0"/>
          </a:p>
        </p:txBody>
      </p:sp>
      <p:sp>
        <p:nvSpPr>
          <p:cNvPr id="6" name="右箭头 5"/>
          <p:cNvSpPr/>
          <p:nvPr/>
        </p:nvSpPr>
        <p:spPr>
          <a:xfrm>
            <a:off x="3203848" y="2276872"/>
            <a:ext cx="648072" cy="36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644008" y="2134597"/>
            <a:ext cx="10081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/>
              <a:t>删除幻灯片</a:t>
            </a:r>
            <a:endParaRPr lang="zh-CN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249701" y="3212976"/>
            <a:ext cx="1152128" cy="1800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971600" y="3430741"/>
            <a:ext cx="18722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右键单击要复制的幻灯片</a:t>
            </a:r>
            <a:endParaRPr lang="zh-CN" altLang="en-US" dirty="0"/>
          </a:p>
        </p:txBody>
      </p:sp>
      <p:sp>
        <p:nvSpPr>
          <p:cNvPr id="10" name="右箭头 9"/>
          <p:cNvSpPr/>
          <p:nvPr/>
        </p:nvSpPr>
        <p:spPr>
          <a:xfrm>
            <a:off x="3203848" y="3566629"/>
            <a:ext cx="648072" cy="36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4644008" y="3384874"/>
            <a:ext cx="10081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/>
              <a:t>复制幻灯片</a:t>
            </a:r>
            <a:endParaRPr lang="zh-CN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7249701" y="2960968"/>
            <a:ext cx="1152128" cy="1800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251520" y="2204864"/>
            <a:ext cx="461665" cy="64633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dirty="0" smtClean="0"/>
              <a:t>删除</a:t>
            </a:r>
            <a:endParaRPr lang="zh-CN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251520" y="3392976"/>
            <a:ext cx="461665" cy="64633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dirty="0"/>
              <a:t>复制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70931" y="5013176"/>
            <a:ext cx="461665" cy="64633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dirty="0"/>
              <a:t>移动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39314" y="5075892"/>
            <a:ext cx="2388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按住鼠标左键拖动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19420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7" grpId="0"/>
      <p:bldP spid="8" grpId="0" animBg="1"/>
      <p:bldP spid="9" grpId="0"/>
      <p:bldP spid="10" grpId="0" animBg="1"/>
      <p:bldP spid="11" grpId="0"/>
      <p:bldP spid="12" grpId="0" animBg="1"/>
      <p:bldP spid="15" grpId="0"/>
      <p:bldP spid="16" grpId="0"/>
      <p:bldP spid="17" grpId="0"/>
      <p:bldP spid="18" grpId="0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1070</TotalTime>
  <Words>2550</Words>
  <Application>Microsoft Office PowerPoint</Application>
  <PresentationFormat>全屏显示(4:3)</PresentationFormat>
  <Paragraphs>324</Paragraphs>
  <Slides>71</Slides>
  <Notes>1</Notes>
  <HiddenSlides>0</HiddenSlides>
  <MMClips>1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71</vt:i4>
      </vt:variant>
    </vt:vector>
  </HeadingPairs>
  <TitlesOfParts>
    <vt:vector size="72" baseType="lpstr">
      <vt:lpstr>Office 主题</vt:lpstr>
      <vt:lpstr>Office2010-PowerPoint</vt:lpstr>
      <vt:lpstr>新建PPT文件</vt:lpstr>
      <vt:lpstr>PowerPoint 演示文稿</vt:lpstr>
      <vt:lpstr>保存</vt:lpstr>
      <vt:lpstr>创建幻灯片</vt:lpstr>
      <vt:lpstr>幻灯片</vt:lpstr>
      <vt:lpstr>幻灯片版式</vt:lpstr>
      <vt:lpstr>PowerPoint 演示文稿</vt:lpstr>
      <vt:lpstr>删除、复制和移动幻灯片</vt:lpstr>
      <vt:lpstr>幻灯片背景设置</vt:lpstr>
      <vt:lpstr>占位符</vt:lpstr>
      <vt:lpstr>其他占位符</vt:lpstr>
      <vt:lpstr>占位符与文本框</vt:lpstr>
      <vt:lpstr>超链接</vt:lpstr>
      <vt:lpstr>PowerPoint 演示文稿</vt:lpstr>
      <vt:lpstr>文本框与形状</vt:lpstr>
      <vt:lpstr>动作按钮</vt:lpstr>
      <vt:lpstr>形状设置</vt:lpstr>
      <vt:lpstr>幻灯片对象</vt:lpstr>
      <vt:lpstr>图片、剪贴画</vt:lpstr>
      <vt:lpstr>PowerPoint 演示文稿</vt:lpstr>
      <vt:lpstr>图片设置</vt:lpstr>
      <vt:lpstr>PowerPoint 演示文稿</vt:lpstr>
      <vt:lpstr>锁定纵横比</vt:lpstr>
      <vt:lpstr>PowerPoint 演示文稿</vt:lpstr>
      <vt:lpstr>幻灯片页面设置</vt:lpstr>
      <vt:lpstr>幻灯片页脚设置</vt:lpstr>
      <vt:lpstr>多级文本</vt:lpstr>
      <vt:lpstr>如何调整级别</vt:lpstr>
      <vt:lpstr>SmartArt</vt:lpstr>
      <vt:lpstr>PowerPoint 演示文稿</vt:lpstr>
      <vt:lpstr>文本与SmartArt转换</vt:lpstr>
      <vt:lpstr>SmartArt转为文本</vt:lpstr>
      <vt:lpstr>新建SmartArt图</vt:lpstr>
      <vt:lpstr>编辑SmartArt</vt:lpstr>
      <vt:lpstr>SmartArt设置</vt:lpstr>
      <vt:lpstr>艺术字</vt:lpstr>
      <vt:lpstr>艺术字形状设置</vt:lpstr>
      <vt:lpstr>表格</vt:lpstr>
      <vt:lpstr>图表</vt:lpstr>
      <vt:lpstr>PowerPoint 演示文稿</vt:lpstr>
      <vt:lpstr>PowerPoint 演示文稿</vt:lpstr>
      <vt:lpstr>PowerPoint 演示文稿</vt:lpstr>
      <vt:lpstr>图表设置</vt:lpstr>
      <vt:lpstr>音频</vt:lpstr>
      <vt:lpstr>音频播放设置</vt:lpstr>
      <vt:lpstr>主题</vt:lpstr>
      <vt:lpstr>PowerPoint 演示文稿</vt:lpstr>
      <vt:lpstr>母版</vt:lpstr>
      <vt:lpstr>在制作PPT时会遇到的问题</vt:lpstr>
      <vt:lpstr>如何使用母版</vt:lpstr>
      <vt:lpstr>母版视图</vt:lpstr>
      <vt:lpstr>版式母版</vt:lpstr>
      <vt:lpstr>版式母版的用法</vt:lpstr>
      <vt:lpstr>PowerPoint 演示文稿</vt:lpstr>
      <vt:lpstr>祖母版</vt:lpstr>
      <vt:lpstr>PowerPoint 演示文稿</vt:lpstr>
      <vt:lpstr>版式母版与祖母版设置相同</vt:lpstr>
      <vt:lpstr>动画</vt:lpstr>
      <vt:lpstr>设置动画</vt:lpstr>
      <vt:lpstr>四种动画</vt:lpstr>
      <vt:lpstr>效果选项</vt:lpstr>
      <vt:lpstr>PowerPoint 演示文稿</vt:lpstr>
      <vt:lpstr>计时设置</vt:lpstr>
      <vt:lpstr>动画顺序</vt:lpstr>
      <vt:lpstr>动画排序</vt:lpstr>
      <vt:lpstr>添加多个动画</vt:lpstr>
      <vt:lpstr>切换</vt:lpstr>
      <vt:lpstr>设置切换</vt:lpstr>
      <vt:lpstr>效果选项</vt:lpstr>
      <vt:lpstr>计时设置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Office2010-PowerPoint</dc:title>
  <dc:creator>wx</dc:creator>
  <cp:lastModifiedBy>wx</cp:lastModifiedBy>
  <cp:revision>110</cp:revision>
  <dcterms:created xsi:type="dcterms:W3CDTF">2020-06-08T12:37:15Z</dcterms:created>
  <dcterms:modified xsi:type="dcterms:W3CDTF">2020-06-15T12:30:43Z</dcterms:modified>
</cp:coreProperties>
</file>